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56" r:id="rId3"/>
    <p:sldId id="257" r:id="rId4"/>
    <p:sldId id="258" r:id="rId5"/>
    <p:sldId id="264" r:id="rId6"/>
    <p:sldId id="260" r:id="rId7"/>
    <p:sldId id="273" r:id="rId8"/>
    <p:sldId id="261" r:id="rId9"/>
    <p:sldId id="262"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2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814D3-948D-4EA0-0BF0-A14FCE50BB0B}" v="2" dt="2023-11-08T18:20:58.510"/>
    <p1510:client id="{AD16BCF4-EC86-D398-CE55-2C203CD8BAF0}" v="188" dt="2023-11-08T19:32:09.601"/>
    <p1510:client id="{EB097367-81F1-86B7-9336-DF8FA7A06806}" v="3119" dt="2023-11-08T18:13:29.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2.xml" Id="rId3" /><Relationship Type="http://schemas.openxmlformats.org/officeDocument/2006/relationships/theme" Target="theme/theme1.xml" Id="rId21"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viewProps" Target="viewProps.xml" Id="rId20"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microsoft.com/office/2015/10/relationships/revisionInfo" Target="revisionInfo.xml" Id="rId24"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slide" Target="slides/slide9.xml" Id="rId10" /><Relationship Type="http://schemas.openxmlformats.org/officeDocument/2006/relationships/presProps" Target="presProps.xml" Id="rId19"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tableStyles" Target="tableStyles.xml" Id="rId22" /></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703468F-753F-4831-8B35-82555F47457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F6D3007-D106-4883-9B97-AC8115B6E9E4}">
      <dgm:prSet/>
      <dgm:spPr/>
      <dgm:t>
        <a:bodyPr/>
        <a:lstStyle/>
        <a:p>
          <a:pPr>
            <a:lnSpc>
              <a:spcPct val="100000"/>
            </a:lnSpc>
          </a:pPr>
          <a:r>
            <a:rPr lang="en-US" dirty="0"/>
            <a:t>The analysis therefore shows that </a:t>
          </a:r>
          <a:r>
            <a:rPr lang="en-US" dirty="0" err="1"/>
            <a:t>delinq</a:t>
          </a:r>
          <a:r>
            <a:rPr lang="en-US" dirty="0"/>
            <a:t> 2 years has the most effect on the total amount of loan debts that are not fully paid.</a:t>
          </a:r>
        </a:p>
      </dgm:t>
    </dgm:pt>
    <dgm:pt modelId="{59D41DAB-EACC-4549-88DE-0C0AA792D315}" type="parTrans" cxnId="{439C9793-5619-4A14-B51B-E52124226203}">
      <dgm:prSet/>
      <dgm:spPr/>
      <dgm:t>
        <a:bodyPr/>
        <a:lstStyle/>
        <a:p>
          <a:endParaRPr lang="en-US"/>
        </a:p>
      </dgm:t>
    </dgm:pt>
    <dgm:pt modelId="{6022206E-34AB-4542-95E5-6EA2DC804B64}" type="sibTrans" cxnId="{439C9793-5619-4A14-B51B-E52124226203}">
      <dgm:prSet/>
      <dgm:spPr/>
      <dgm:t>
        <a:bodyPr/>
        <a:lstStyle/>
        <a:p>
          <a:endParaRPr lang="en-US"/>
        </a:p>
      </dgm:t>
    </dgm:pt>
    <dgm:pt modelId="{3017E0E2-DB47-4416-9BDC-CCB4FA9B2858}">
      <dgm:prSet/>
      <dgm:spPr/>
      <dgm:t>
        <a:bodyPr/>
        <a:lstStyle/>
        <a:p>
          <a:pPr>
            <a:lnSpc>
              <a:spcPct val="100000"/>
            </a:lnSpc>
          </a:pPr>
          <a:r>
            <a:rPr lang="en-US" dirty="0"/>
            <a:t>The Lending Club could avoid this by doing the following:</a:t>
          </a:r>
        </a:p>
      </dgm:t>
    </dgm:pt>
    <dgm:pt modelId="{E75545C5-987E-4572-869E-07FDFF5FBEE4}" type="parTrans" cxnId="{41B05E30-A8FE-4868-A345-5A1E1F489AE8}">
      <dgm:prSet/>
      <dgm:spPr/>
      <dgm:t>
        <a:bodyPr/>
        <a:lstStyle/>
        <a:p>
          <a:endParaRPr lang="en-US"/>
        </a:p>
      </dgm:t>
    </dgm:pt>
    <dgm:pt modelId="{86FC9D74-E71C-46AA-9A51-67DB326601C2}" type="sibTrans" cxnId="{41B05E30-A8FE-4868-A345-5A1E1F489AE8}">
      <dgm:prSet/>
      <dgm:spPr/>
      <dgm:t>
        <a:bodyPr/>
        <a:lstStyle/>
        <a:p>
          <a:endParaRPr lang="en-US"/>
        </a:p>
      </dgm:t>
    </dgm:pt>
    <dgm:pt modelId="{526071D1-0549-4C30-A2FA-1CFCF6CF3D63}">
      <dgm:prSet/>
      <dgm:spPr/>
      <dgm:t>
        <a:bodyPr/>
        <a:lstStyle/>
        <a:p>
          <a:pPr>
            <a:lnSpc>
              <a:spcPct val="100000"/>
            </a:lnSpc>
          </a:pPr>
          <a:r>
            <a:rPr lang="en-US" dirty="0"/>
            <a:t>Utilizing delinq.2yrs as a primary predictor, create rigorous credit risk models to identify candidates who pose a high risk. Refrain from granting loans to applicants who have a history of repeated late payments.</a:t>
          </a:r>
        </a:p>
      </dgm:t>
    </dgm:pt>
    <dgm:pt modelId="{F80F4D19-D158-404E-BC3D-28D75A439B37}" type="parTrans" cxnId="{D20A25A8-7389-4B0C-8C68-2E5D47406145}">
      <dgm:prSet/>
      <dgm:spPr/>
      <dgm:t>
        <a:bodyPr/>
        <a:lstStyle/>
        <a:p>
          <a:endParaRPr lang="en-US"/>
        </a:p>
      </dgm:t>
    </dgm:pt>
    <dgm:pt modelId="{C61DD2BA-E8D4-4488-A44D-541119C376F3}" type="sibTrans" cxnId="{D20A25A8-7389-4B0C-8C68-2E5D47406145}">
      <dgm:prSet/>
      <dgm:spPr/>
      <dgm:t>
        <a:bodyPr/>
        <a:lstStyle/>
        <a:p>
          <a:endParaRPr lang="en-US"/>
        </a:p>
      </dgm:t>
    </dgm:pt>
    <dgm:pt modelId="{B14A32C6-B2A9-4FE9-BE99-EA470FB9AB5F}">
      <dgm:prSet/>
      <dgm:spPr/>
      <dgm:t>
        <a:bodyPr/>
        <a:lstStyle/>
        <a:p>
          <a:pPr>
            <a:lnSpc>
              <a:spcPct val="100000"/>
            </a:lnSpc>
          </a:pPr>
          <a:r>
            <a:rPr lang="en-US" dirty="0"/>
            <a:t>To lessen risk, lower the maximum permitted debt-to-income (DTI) ratios for debtors who have a history of late payments.</a:t>
          </a:r>
        </a:p>
      </dgm:t>
    </dgm:pt>
    <dgm:pt modelId="{B6464DAA-7ACE-47C0-AF09-8CC7075D4EC3}" type="parTrans" cxnId="{0FA2A09B-B206-423A-8247-F227075A5C82}">
      <dgm:prSet/>
      <dgm:spPr/>
      <dgm:t>
        <a:bodyPr/>
        <a:lstStyle/>
        <a:p>
          <a:endParaRPr lang="en-US"/>
        </a:p>
      </dgm:t>
    </dgm:pt>
    <dgm:pt modelId="{F723F5D3-2877-42FC-A03A-741163903AD4}" type="sibTrans" cxnId="{0FA2A09B-B206-423A-8247-F227075A5C82}">
      <dgm:prSet/>
      <dgm:spPr/>
      <dgm:t>
        <a:bodyPr/>
        <a:lstStyle/>
        <a:p>
          <a:endParaRPr lang="en-US"/>
        </a:p>
      </dgm:t>
    </dgm:pt>
    <dgm:pt modelId="{D5A6A2C7-40D0-42C8-8777-177DDEB43297}">
      <dgm:prSet/>
      <dgm:spPr/>
      <dgm:t>
        <a:bodyPr/>
        <a:lstStyle/>
        <a:p>
          <a:pPr>
            <a:lnSpc>
              <a:spcPct val="100000"/>
            </a:lnSpc>
          </a:pPr>
          <a:r>
            <a:rPr lang="en-US" dirty="0"/>
            <a:t>Require higher minimum loan amounts or down payments from applicants who have a history of late payments.</a:t>
          </a:r>
        </a:p>
      </dgm:t>
    </dgm:pt>
    <dgm:pt modelId="{B715C401-61CD-4E7B-ACE4-FF8A4E13B547}" type="parTrans" cxnId="{A60B25EB-A301-4142-9936-3E7A262B4184}">
      <dgm:prSet/>
      <dgm:spPr/>
      <dgm:t>
        <a:bodyPr/>
        <a:lstStyle/>
        <a:p>
          <a:endParaRPr lang="en-US"/>
        </a:p>
      </dgm:t>
    </dgm:pt>
    <dgm:pt modelId="{A4F30D32-2DE8-4C65-BA32-BFB8B51C4937}" type="sibTrans" cxnId="{A60B25EB-A301-4142-9936-3E7A262B4184}">
      <dgm:prSet/>
      <dgm:spPr/>
      <dgm:t>
        <a:bodyPr/>
        <a:lstStyle/>
        <a:p>
          <a:endParaRPr lang="en-US"/>
        </a:p>
      </dgm:t>
    </dgm:pt>
    <dgm:pt modelId="{0A57960E-27D2-4B38-A7B8-72012EF7A6FB}">
      <dgm:prSet phldr="0"/>
      <dgm:spPr/>
      <dgm:t>
        <a:bodyPr/>
        <a:lstStyle/>
        <a:p>
          <a:pPr>
            <a:lnSpc>
              <a:spcPct val="100000"/>
            </a:lnSpc>
          </a:pPr>
          <a:r>
            <a:rPr lang="en-US" dirty="0">
              <a:latin typeface="Calibri Light" panose="020F0302020204030204"/>
            </a:rPr>
            <a:t> Portfolio</a:t>
          </a:r>
          <a:r>
            <a:rPr lang="en-US" dirty="0"/>
            <a:t> </a:t>
          </a:r>
          <a:r>
            <a:rPr lang="en-US" dirty="0">
              <a:latin typeface="Calibri Light" panose="020F0302020204030204"/>
            </a:rPr>
            <a:t>restrictions</a:t>
          </a:r>
          <a:r>
            <a:rPr lang="en-US" dirty="0"/>
            <a:t> </a:t>
          </a:r>
          <a:r>
            <a:rPr lang="en-US" dirty="0">
              <a:latin typeface="Calibri Light" panose="020F0302020204030204"/>
            </a:rPr>
            <a:t>should be set </a:t>
          </a:r>
          <a:r>
            <a:rPr lang="en-US" dirty="0"/>
            <a:t>based on the percentage of loans granted with material delinq.2 years.</a:t>
          </a:r>
          <a:endParaRPr lang="en-US" dirty="0">
            <a:latin typeface="Calibri Light" panose="020F0302020204030204"/>
          </a:endParaRPr>
        </a:p>
      </dgm:t>
    </dgm:pt>
    <dgm:pt modelId="{AAD790C8-EE54-4623-9840-D5B61F2E047C}" type="parTrans" cxnId="{14A82A18-DFD4-43B1-9560-B5D10A1C3692}">
      <dgm:prSet/>
      <dgm:spPr/>
    </dgm:pt>
    <dgm:pt modelId="{391D8A11-EA18-4C23-A653-57DBB7824AAB}" type="sibTrans" cxnId="{14A82A18-DFD4-43B1-9560-B5D10A1C3692}">
      <dgm:prSet/>
      <dgm:spPr/>
    </dgm:pt>
    <dgm:pt modelId="{5394C2BD-F9D7-4906-B776-B4607D7D1D21}">
      <dgm:prSet phldr="0"/>
      <dgm:spPr/>
      <dgm:t>
        <a:bodyPr/>
        <a:lstStyle/>
        <a:p>
          <a:pPr rtl="0"/>
          <a:r>
            <a:rPr lang="en-US" dirty="0"/>
            <a:t>Reduce the maximum loan periods for customers with greater debt levels by two years in order to expedite loan repayment.</a:t>
          </a:r>
          <a:endParaRPr lang="en-US" dirty="0">
            <a:latin typeface="Calibri Light" panose="020F0302020204030204"/>
          </a:endParaRPr>
        </a:p>
      </dgm:t>
    </dgm:pt>
    <dgm:pt modelId="{E6BD0225-0CCD-49E2-88C4-D91F91F7C591}" type="parTrans" cxnId="{5CC9E0F6-56D2-4FBB-84E1-363E0335BC69}">
      <dgm:prSet/>
      <dgm:spPr/>
    </dgm:pt>
    <dgm:pt modelId="{D5FF1DDD-5714-4CEF-9196-E4F471E5D2F8}" type="sibTrans" cxnId="{5CC9E0F6-56D2-4FBB-84E1-363E0335BC69}">
      <dgm:prSet/>
      <dgm:spPr/>
    </dgm:pt>
    <dgm:pt modelId="{6206964E-A721-4917-8E66-130DF0E88443}" type="pres">
      <dgm:prSet presAssocID="{7703468F-753F-4831-8B35-82555F474572}" presName="root" presStyleCnt="0">
        <dgm:presLayoutVars>
          <dgm:dir/>
          <dgm:resizeHandles val="exact"/>
        </dgm:presLayoutVars>
      </dgm:prSet>
      <dgm:spPr/>
    </dgm:pt>
    <dgm:pt modelId="{585898E4-3A74-430A-AF7D-6DC3AF344CC8}" type="pres">
      <dgm:prSet presAssocID="{9F6D3007-D106-4883-9B97-AC8115B6E9E4}" presName="compNode" presStyleCnt="0"/>
      <dgm:spPr/>
    </dgm:pt>
    <dgm:pt modelId="{8F17E20D-B427-4FE7-AB5A-7452E2A8D145}" type="pres">
      <dgm:prSet presAssocID="{9F6D3007-D106-4883-9B97-AC8115B6E9E4}" presName="bgRect" presStyleLbl="bgShp" presStyleIdx="0" presStyleCnt="7"/>
      <dgm:spPr/>
    </dgm:pt>
    <dgm:pt modelId="{1C469087-1899-46A3-BB11-66C63F7242D1}" type="pres">
      <dgm:prSet presAssocID="{9F6D3007-D106-4883-9B97-AC8115B6E9E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CE3BB67B-F14F-459F-9CE2-6BA9DA2B4D57}" type="pres">
      <dgm:prSet presAssocID="{9F6D3007-D106-4883-9B97-AC8115B6E9E4}" presName="spaceRect" presStyleCnt="0"/>
      <dgm:spPr/>
    </dgm:pt>
    <dgm:pt modelId="{4ABF2073-D94D-4EF1-862D-06AA8DCB55EC}" type="pres">
      <dgm:prSet presAssocID="{9F6D3007-D106-4883-9B97-AC8115B6E9E4}" presName="parTx" presStyleLbl="revTx" presStyleIdx="0" presStyleCnt="7">
        <dgm:presLayoutVars>
          <dgm:chMax val="0"/>
          <dgm:chPref val="0"/>
        </dgm:presLayoutVars>
      </dgm:prSet>
      <dgm:spPr/>
    </dgm:pt>
    <dgm:pt modelId="{2999D793-DA6F-4E12-8A21-6352D1421103}" type="pres">
      <dgm:prSet presAssocID="{6022206E-34AB-4542-95E5-6EA2DC804B64}" presName="sibTrans" presStyleCnt="0"/>
      <dgm:spPr/>
    </dgm:pt>
    <dgm:pt modelId="{A4E31C39-8283-49E8-B09D-E85EBD950632}" type="pres">
      <dgm:prSet presAssocID="{3017E0E2-DB47-4416-9BDC-CCB4FA9B2858}" presName="compNode" presStyleCnt="0"/>
      <dgm:spPr/>
    </dgm:pt>
    <dgm:pt modelId="{ABBD2FA2-6801-4CE2-9EC8-12A5F5AA11E4}" type="pres">
      <dgm:prSet presAssocID="{3017E0E2-DB47-4416-9BDC-CCB4FA9B2858}" presName="bgRect" presStyleLbl="bgShp" presStyleIdx="1" presStyleCnt="7"/>
      <dgm:spPr/>
    </dgm:pt>
    <dgm:pt modelId="{C1CAD301-173D-4979-9904-E49453FD2C25}" type="pres">
      <dgm:prSet presAssocID="{3017E0E2-DB47-4416-9BDC-CCB4FA9B285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ble"/>
        </a:ext>
      </dgm:extLst>
    </dgm:pt>
    <dgm:pt modelId="{4D927B70-56AA-4580-8155-1387415AA92C}" type="pres">
      <dgm:prSet presAssocID="{3017E0E2-DB47-4416-9BDC-CCB4FA9B2858}" presName="spaceRect" presStyleCnt="0"/>
      <dgm:spPr/>
    </dgm:pt>
    <dgm:pt modelId="{705EFDC8-C090-4C31-BAD8-0968BF20AC79}" type="pres">
      <dgm:prSet presAssocID="{3017E0E2-DB47-4416-9BDC-CCB4FA9B2858}" presName="parTx" presStyleLbl="revTx" presStyleIdx="1" presStyleCnt="7">
        <dgm:presLayoutVars>
          <dgm:chMax val="0"/>
          <dgm:chPref val="0"/>
        </dgm:presLayoutVars>
      </dgm:prSet>
      <dgm:spPr/>
    </dgm:pt>
    <dgm:pt modelId="{22B1FF1F-753B-422A-B89E-C5096671B3EE}" type="pres">
      <dgm:prSet presAssocID="{86FC9D74-E71C-46AA-9A51-67DB326601C2}" presName="sibTrans" presStyleCnt="0"/>
      <dgm:spPr/>
    </dgm:pt>
    <dgm:pt modelId="{32AC5A6A-0554-455F-B05C-5BBA2697B54D}" type="pres">
      <dgm:prSet presAssocID="{526071D1-0549-4C30-A2FA-1CFCF6CF3D63}" presName="compNode" presStyleCnt="0"/>
      <dgm:spPr/>
    </dgm:pt>
    <dgm:pt modelId="{9D0587F8-49D4-465D-AAEB-90C81D40F014}" type="pres">
      <dgm:prSet presAssocID="{526071D1-0549-4C30-A2FA-1CFCF6CF3D63}" presName="bgRect" presStyleLbl="bgShp" presStyleIdx="2" presStyleCnt="7"/>
      <dgm:spPr/>
    </dgm:pt>
    <dgm:pt modelId="{86DC9A92-D215-46D6-8BD8-F2B5CCCEF12E}" type="pres">
      <dgm:prSet presAssocID="{526071D1-0549-4C30-A2FA-1CFCF6CF3D6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801D5CA2-37D6-49E8-84C0-24DD4D0F774E}" type="pres">
      <dgm:prSet presAssocID="{526071D1-0549-4C30-A2FA-1CFCF6CF3D63}" presName="spaceRect" presStyleCnt="0"/>
      <dgm:spPr/>
    </dgm:pt>
    <dgm:pt modelId="{857DF016-40C8-4DE1-A930-0200D481736C}" type="pres">
      <dgm:prSet presAssocID="{526071D1-0549-4C30-A2FA-1CFCF6CF3D63}" presName="parTx" presStyleLbl="revTx" presStyleIdx="2" presStyleCnt="7">
        <dgm:presLayoutVars>
          <dgm:chMax val="0"/>
          <dgm:chPref val="0"/>
        </dgm:presLayoutVars>
      </dgm:prSet>
      <dgm:spPr/>
    </dgm:pt>
    <dgm:pt modelId="{BEB0719A-EE10-4D2C-A7A3-19517AF4EFA1}" type="pres">
      <dgm:prSet presAssocID="{C61DD2BA-E8D4-4488-A44D-541119C376F3}" presName="sibTrans" presStyleCnt="0"/>
      <dgm:spPr/>
    </dgm:pt>
    <dgm:pt modelId="{651BA850-2045-4984-8FB8-EEAE68CFA980}" type="pres">
      <dgm:prSet presAssocID="{B14A32C6-B2A9-4FE9-BE99-EA470FB9AB5F}" presName="compNode" presStyleCnt="0"/>
      <dgm:spPr/>
    </dgm:pt>
    <dgm:pt modelId="{816EB628-65D5-42C4-9E2D-5C37728428EB}" type="pres">
      <dgm:prSet presAssocID="{B14A32C6-B2A9-4FE9-BE99-EA470FB9AB5F}" presName="bgRect" presStyleLbl="bgShp" presStyleIdx="3" presStyleCnt="7"/>
      <dgm:spPr/>
    </dgm:pt>
    <dgm:pt modelId="{6665D706-AA80-4A23-91EC-CEA260D2EB47}" type="pres">
      <dgm:prSet presAssocID="{B14A32C6-B2A9-4FE9-BE99-EA470FB9AB5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3F76BA53-E209-4E9B-8E36-F5062D122D81}" type="pres">
      <dgm:prSet presAssocID="{B14A32C6-B2A9-4FE9-BE99-EA470FB9AB5F}" presName="spaceRect" presStyleCnt="0"/>
      <dgm:spPr/>
    </dgm:pt>
    <dgm:pt modelId="{C4D16C31-D7AC-4D42-BD28-A9C0D8BF0F42}" type="pres">
      <dgm:prSet presAssocID="{B14A32C6-B2A9-4FE9-BE99-EA470FB9AB5F}" presName="parTx" presStyleLbl="revTx" presStyleIdx="3" presStyleCnt="7">
        <dgm:presLayoutVars>
          <dgm:chMax val="0"/>
          <dgm:chPref val="0"/>
        </dgm:presLayoutVars>
      </dgm:prSet>
      <dgm:spPr/>
    </dgm:pt>
    <dgm:pt modelId="{AA480700-CA3C-4837-8219-64938E3693A8}" type="pres">
      <dgm:prSet presAssocID="{F723F5D3-2877-42FC-A03A-741163903AD4}" presName="sibTrans" presStyleCnt="0"/>
      <dgm:spPr/>
    </dgm:pt>
    <dgm:pt modelId="{5A8AC159-D41B-4D66-8CB4-2E6AF38BD362}" type="pres">
      <dgm:prSet presAssocID="{D5A6A2C7-40D0-42C8-8777-177DDEB43297}" presName="compNode" presStyleCnt="0"/>
      <dgm:spPr/>
    </dgm:pt>
    <dgm:pt modelId="{5C001314-DE1A-4D16-9416-E731D018AC48}" type="pres">
      <dgm:prSet presAssocID="{D5A6A2C7-40D0-42C8-8777-177DDEB43297}" presName="bgRect" presStyleLbl="bgShp" presStyleIdx="4" presStyleCnt="7"/>
      <dgm:spPr/>
    </dgm:pt>
    <dgm:pt modelId="{357129C4-13DC-48C6-A288-FE7A46E04BD7}" type="pres">
      <dgm:prSet presAssocID="{D5A6A2C7-40D0-42C8-8777-177DDEB4329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36B98DA2-D01B-4396-B031-2761C56855E9}" type="pres">
      <dgm:prSet presAssocID="{D5A6A2C7-40D0-42C8-8777-177DDEB43297}" presName="spaceRect" presStyleCnt="0"/>
      <dgm:spPr/>
    </dgm:pt>
    <dgm:pt modelId="{D1AB74CC-825A-4847-B63D-F66FBD05C668}" type="pres">
      <dgm:prSet presAssocID="{D5A6A2C7-40D0-42C8-8777-177DDEB43297}" presName="parTx" presStyleLbl="revTx" presStyleIdx="4" presStyleCnt="7">
        <dgm:presLayoutVars>
          <dgm:chMax val="0"/>
          <dgm:chPref val="0"/>
        </dgm:presLayoutVars>
      </dgm:prSet>
      <dgm:spPr/>
    </dgm:pt>
    <dgm:pt modelId="{F36657E4-1051-45F1-92E1-2A2A53E85C9C}" type="pres">
      <dgm:prSet presAssocID="{A4F30D32-2DE8-4C65-BA32-BFB8B51C4937}" presName="sibTrans" presStyleCnt="0"/>
      <dgm:spPr/>
    </dgm:pt>
    <dgm:pt modelId="{78A05409-4B2F-479A-AC78-4C3F3D6B1EB7}" type="pres">
      <dgm:prSet presAssocID="{0A57960E-27D2-4B38-A7B8-72012EF7A6FB}" presName="compNode" presStyleCnt="0"/>
      <dgm:spPr/>
    </dgm:pt>
    <dgm:pt modelId="{FF115773-1F07-4C06-A580-7C6B542756C2}" type="pres">
      <dgm:prSet presAssocID="{0A57960E-27D2-4B38-A7B8-72012EF7A6FB}" presName="bgRect" presStyleLbl="bgShp" presStyleIdx="5" presStyleCnt="7"/>
      <dgm:spPr/>
    </dgm:pt>
    <dgm:pt modelId="{5402798B-88A2-4899-93AB-DCA6D9BE995A}" type="pres">
      <dgm:prSet presAssocID="{0A57960E-27D2-4B38-A7B8-72012EF7A6FB}" presName="iconRect" presStyleLbl="node1" presStyleIdx="5" presStyleCnt="7"/>
      <dgm:spPr/>
    </dgm:pt>
    <dgm:pt modelId="{D2A7BE85-D329-4176-91FB-09E6A06A4660}" type="pres">
      <dgm:prSet presAssocID="{0A57960E-27D2-4B38-A7B8-72012EF7A6FB}" presName="spaceRect" presStyleCnt="0"/>
      <dgm:spPr/>
    </dgm:pt>
    <dgm:pt modelId="{369383AE-5129-4734-876F-5E736909FC88}" type="pres">
      <dgm:prSet presAssocID="{0A57960E-27D2-4B38-A7B8-72012EF7A6FB}" presName="parTx" presStyleLbl="revTx" presStyleIdx="5" presStyleCnt="7">
        <dgm:presLayoutVars>
          <dgm:chMax val="0"/>
          <dgm:chPref val="0"/>
        </dgm:presLayoutVars>
      </dgm:prSet>
      <dgm:spPr/>
    </dgm:pt>
    <dgm:pt modelId="{2B2F6421-E90B-43C4-A49C-E7918A525BC5}" type="pres">
      <dgm:prSet presAssocID="{391D8A11-EA18-4C23-A653-57DBB7824AAB}" presName="sibTrans" presStyleCnt="0"/>
      <dgm:spPr/>
    </dgm:pt>
    <dgm:pt modelId="{1112633B-0110-484F-9CD8-E15A3AFE4A07}" type="pres">
      <dgm:prSet presAssocID="{5394C2BD-F9D7-4906-B776-B4607D7D1D21}" presName="compNode" presStyleCnt="0"/>
      <dgm:spPr/>
    </dgm:pt>
    <dgm:pt modelId="{C934C013-3AD3-4EC3-83EF-58347B1D9741}" type="pres">
      <dgm:prSet presAssocID="{5394C2BD-F9D7-4906-B776-B4607D7D1D21}" presName="bgRect" presStyleLbl="bgShp" presStyleIdx="6" presStyleCnt="7"/>
      <dgm:spPr/>
    </dgm:pt>
    <dgm:pt modelId="{27E2AFB3-0ACF-4BB6-BC87-7CE88A8B90C8}" type="pres">
      <dgm:prSet presAssocID="{5394C2BD-F9D7-4906-B776-B4607D7D1D21}" presName="iconRect" presStyleLbl="node1" presStyleIdx="6" presStyleCnt="7"/>
      <dgm:spPr/>
    </dgm:pt>
    <dgm:pt modelId="{17BBC993-E12D-4675-A44E-8B396FDB44E9}" type="pres">
      <dgm:prSet presAssocID="{5394C2BD-F9D7-4906-B776-B4607D7D1D21}" presName="spaceRect" presStyleCnt="0"/>
      <dgm:spPr/>
    </dgm:pt>
    <dgm:pt modelId="{771D8DBF-BD3D-470B-AF9D-F3B3F4B8178A}" type="pres">
      <dgm:prSet presAssocID="{5394C2BD-F9D7-4906-B776-B4607D7D1D21}" presName="parTx" presStyleLbl="revTx" presStyleIdx="6" presStyleCnt="7">
        <dgm:presLayoutVars>
          <dgm:chMax val="0"/>
          <dgm:chPref val="0"/>
        </dgm:presLayoutVars>
      </dgm:prSet>
      <dgm:spPr/>
    </dgm:pt>
  </dgm:ptLst>
  <dgm:cxnLst>
    <dgm:cxn modelId="{14A82A18-DFD4-43B1-9560-B5D10A1C3692}" srcId="{7703468F-753F-4831-8B35-82555F474572}" destId="{0A57960E-27D2-4B38-A7B8-72012EF7A6FB}" srcOrd="5" destOrd="0" parTransId="{AAD790C8-EE54-4623-9840-D5B61F2E047C}" sibTransId="{391D8A11-EA18-4C23-A653-57DBB7824AAB}"/>
    <dgm:cxn modelId="{725A8324-7CBE-4B2E-91FA-D6E3632BF6E2}" type="presOf" srcId="{B14A32C6-B2A9-4FE9-BE99-EA470FB9AB5F}" destId="{C4D16C31-D7AC-4D42-BD28-A9C0D8BF0F42}" srcOrd="0" destOrd="0" presId="urn:microsoft.com/office/officeart/2018/2/layout/IconVerticalSolidList"/>
    <dgm:cxn modelId="{41B05E30-A8FE-4868-A345-5A1E1F489AE8}" srcId="{7703468F-753F-4831-8B35-82555F474572}" destId="{3017E0E2-DB47-4416-9BDC-CCB4FA9B2858}" srcOrd="1" destOrd="0" parTransId="{E75545C5-987E-4572-869E-07FDFF5FBEE4}" sibTransId="{86FC9D74-E71C-46AA-9A51-67DB326601C2}"/>
    <dgm:cxn modelId="{BC1C2644-1B83-4619-8EB3-E889EF562723}" type="presOf" srcId="{9F6D3007-D106-4883-9B97-AC8115B6E9E4}" destId="{4ABF2073-D94D-4EF1-862D-06AA8DCB55EC}" srcOrd="0" destOrd="0" presId="urn:microsoft.com/office/officeart/2018/2/layout/IconVerticalSolidList"/>
    <dgm:cxn modelId="{ACA65B4E-4238-4E87-A968-164A1D86F682}" type="presOf" srcId="{5394C2BD-F9D7-4906-B776-B4607D7D1D21}" destId="{771D8DBF-BD3D-470B-AF9D-F3B3F4B8178A}" srcOrd="0" destOrd="0" presId="urn:microsoft.com/office/officeart/2018/2/layout/IconVerticalSolidList"/>
    <dgm:cxn modelId="{571DED6F-FF15-4E64-85DB-3EFEA6C9BFE3}" type="presOf" srcId="{0A57960E-27D2-4B38-A7B8-72012EF7A6FB}" destId="{369383AE-5129-4734-876F-5E736909FC88}" srcOrd="0" destOrd="0" presId="urn:microsoft.com/office/officeart/2018/2/layout/IconVerticalSolidList"/>
    <dgm:cxn modelId="{54344189-F23C-4023-8715-2BA15B9CD9BF}" type="presOf" srcId="{526071D1-0549-4C30-A2FA-1CFCF6CF3D63}" destId="{857DF016-40C8-4DE1-A930-0200D481736C}" srcOrd="0" destOrd="0" presId="urn:microsoft.com/office/officeart/2018/2/layout/IconVerticalSolidList"/>
    <dgm:cxn modelId="{439C9793-5619-4A14-B51B-E52124226203}" srcId="{7703468F-753F-4831-8B35-82555F474572}" destId="{9F6D3007-D106-4883-9B97-AC8115B6E9E4}" srcOrd="0" destOrd="0" parTransId="{59D41DAB-EACC-4549-88DE-0C0AA792D315}" sibTransId="{6022206E-34AB-4542-95E5-6EA2DC804B64}"/>
    <dgm:cxn modelId="{0FA2A09B-B206-423A-8247-F227075A5C82}" srcId="{7703468F-753F-4831-8B35-82555F474572}" destId="{B14A32C6-B2A9-4FE9-BE99-EA470FB9AB5F}" srcOrd="3" destOrd="0" parTransId="{B6464DAA-7ACE-47C0-AF09-8CC7075D4EC3}" sibTransId="{F723F5D3-2877-42FC-A03A-741163903AD4}"/>
    <dgm:cxn modelId="{152A479E-DFB8-4560-AAEF-17CA15C764F4}" type="presOf" srcId="{7703468F-753F-4831-8B35-82555F474572}" destId="{6206964E-A721-4917-8E66-130DF0E88443}" srcOrd="0" destOrd="0" presId="urn:microsoft.com/office/officeart/2018/2/layout/IconVerticalSolidList"/>
    <dgm:cxn modelId="{D20A25A8-7389-4B0C-8C68-2E5D47406145}" srcId="{7703468F-753F-4831-8B35-82555F474572}" destId="{526071D1-0549-4C30-A2FA-1CFCF6CF3D63}" srcOrd="2" destOrd="0" parTransId="{F80F4D19-D158-404E-BC3D-28D75A439B37}" sibTransId="{C61DD2BA-E8D4-4488-A44D-541119C376F3}"/>
    <dgm:cxn modelId="{3BCD63CE-2458-45E9-9AFC-6CE045699E2E}" type="presOf" srcId="{3017E0E2-DB47-4416-9BDC-CCB4FA9B2858}" destId="{705EFDC8-C090-4C31-BAD8-0968BF20AC79}" srcOrd="0" destOrd="0" presId="urn:microsoft.com/office/officeart/2018/2/layout/IconVerticalSolidList"/>
    <dgm:cxn modelId="{A9B6B0E0-0993-4C0A-908B-E171B8A41A11}" type="presOf" srcId="{D5A6A2C7-40D0-42C8-8777-177DDEB43297}" destId="{D1AB74CC-825A-4847-B63D-F66FBD05C668}" srcOrd="0" destOrd="0" presId="urn:microsoft.com/office/officeart/2018/2/layout/IconVerticalSolidList"/>
    <dgm:cxn modelId="{A60B25EB-A301-4142-9936-3E7A262B4184}" srcId="{7703468F-753F-4831-8B35-82555F474572}" destId="{D5A6A2C7-40D0-42C8-8777-177DDEB43297}" srcOrd="4" destOrd="0" parTransId="{B715C401-61CD-4E7B-ACE4-FF8A4E13B547}" sibTransId="{A4F30D32-2DE8-4C65-BA32-BFB8B51C4937}"/>
    <dgm:cxn modelId="{5CC9E0F6-56D2-4FBB-84E1-363E0335BC69}" srcId="{7703468F-753F-4831-8B35-82555F474572}" destId="{5394C2BD-F9D7-4906-B776-B4607D7D1D21}" srcOrd="6" destOrd="0" parTransId="{E6BD0225-0CCD-49E2-88C4-D91F91F7C591}" sibTransId="{D5FF1DDD-5714-4CEF-9196-E4F471E5D2F8}"/>
    <dgm:cxn modelId="{4B339609-4F2C-4EB5-A5C8-23EAF31B734B}" type="presParOf" srcId="{6206964E-A721-4917-8E66-130DF0E88443}" destId="{585898E4-3A74-430A-AF7D-6DC3AF344CC8}" srcOrd="0" destOrd="0" presId="urn:microsoft.com/office/officeart/2018/2/layout/IconVerticalSolidList"/>
    <dgm:cxn modelId="{E5815741-95E2-4AFC-B555-E6DCCFF1334A}" type="presParOf" srcId="{585898E4-3A74-430A-AF7D-6DC3AF344CC8}" destId="{8F17E20D-B427-4FE7-AB5A-7452E2A8D145}" srcOrd="0" destOrd="0" presId="urn:microsoft.com/office/officeart/2018/2/layout/IconVerticalSolidList"/>
    <dgm:cxn modelId="{23DB29A5-C61B-40CE-81A9-43C548D9BB18}" type="presParOf" srcId="{585898E4-3A74-430A-AF7D-6DC3AF344CC8}" destId="{1C469087-1899-46A3-BB11-66C63F7242D1}" srcOrd="1" destOrd="0" presId="urn:microsoft.com/office/officeart/2018/2/layout/IconVerticalSolidList"/>
    <dgm:cxn modelId="{E06BB9C0-A0BD-4616-979D-CABAB4FA6C81}" type="presParOf" srcId="{585898E4-3A74-430A-AF7D-6DC3AF344CC8}" destId="{CE3BB67B-F14F-459F-9CE2-6BA9DA2B4D57}" srcOrd="2" destOrd="0" presId="urn:microsoft.com/office/officeart/2018/2/layout/IconVerticalSolidList"/>
    <dgm:cxn modelId="{0559C2AC-7EB0-48F0-B56D-E0EE97651C36}" type="presParOf" srcId="{585898E4-3A74-430A-AF7D-6DC3AF344CC8}" destId="{4ABF2073-D94D-4EF1-862D-06AA8DCB55EC}" srcOrd="3" destOrd="0" presId="urn:microsoft.com/office/officeart/2018/2/layout/IconVerticalSolidList"/>
    <dgm:cxn modelId="{CBF53EC1-6C31-45DE-8B72-82AF65E38853}" type="presParOf" srcId="{6206964E-A721-4917-8E66-130DF0E88443}" destId="{2999D793-DA6F-4E12-8A21-6352D1421103}" srcOrd="1" destOrd="0" presId="urn:microsoft.com/office/officeart/2018/2/layout/IconVerticalSolidList"/>
    <dgm:cxn modelId="{51D404F2-1820-474F-8D0D-7380AC4EC9E0}" type="presParOf" srcId="{6206964E-A721-4917-8E66-130DF0E88443}" destId="{A4E31C39-8283-49E8-B09D-E85EBD950632}" srcOrd="2" destOrd="0" presId="urn:microsoft.com/office/officeart/2018/2/layout/IconVerticalSolidList"/>
    <dgm:cxn modelId="{8B954893-AEB1-43C8-8E96-5F7D9B99C260}" type="presParOf" srcId="{A4E31C39-8283-49E8-B09D-E85EBD950632}" destId="{ABBD2FA2-6801-4CE2-9EC8-12A5F5AA11E4}" srcOrd="0" destOrd="0" presId="urn:microsoft.com/office/officeart/2018/2/layout/IconVerticalSolidList"/>
    <dgm:cxn modelId="{33F38B43-EFE4-4D62-B6F6-3DD7DDCDFD02}" type="presParOf" srcId="{A4E31C39-8283-49E8-B09D-E85EBD950632}" destId="{C1CAD301-173D-4979-9904-E49453FD2C25}" srcOrd="1" destOrd="0" presId="urn:microsoft.com/office/officeart/2018/2/layout/IconVerticalSolidList"/>
    <dgm:cxn modelId="{7DE2F518-3E61-4E71-B251-E8841225936D}" type="presParOf" srcId="{A4E31C39-8283-49E8-B09D-E85EBD950632}" destId="{4D927B70-56AA-4580-8155-1387415AA92C}" srcOrd="2" destOrd="0" presId="urn:microsoft.com/office/officeart/2018/2/layout/IconVerticalSolidList"/>
    <dgm:cxn modelId="{C0AF4E93-7552-4095-94A3-707BBF587CD7}" type="presParOf" srcId="{A4E31C39-8283-49E8-B09D-E85EBD950632}" destId="{705EFDC8-C090-4C31-BAD8-0968BF20AC79}" srcOrd="3" destOrd="0" presId="urn:microsoft.com/office/officeart/2018/2/layout/IconVerticalSolidList"/>
    <dgm:cxn modelId="{94726083-5BC1-4BF7-B26B-F2C49EB9D2AA}" type="presParOf" srcId="{6206964E-A721-4917-8E66-130DF0E88443}" destId="{22B1FF1F-753B-422A-B89E-C5096671B3EE}" srcOrd="3" destOrd="0" presId="urn:microsoft.com/office/officeart/2018/2/layout/IconVerticalSolidList"/>
    <dgm:cxn modelId="{6600D506-599B-4C4E-A6D4-3DBE00DE17C5}" type="presParOf" srcId="{6206964E-A721-4917-8E66-130DF0E88443}" destId="{32AC5A6A-0554-455F-B05C-5BBA2697B54D}" srcOrd="4" destOrd="0" presId="urn:microsoft.com/office/officeart/2018/2/layout/IconVerticalSolidList"/>
    <dgm:cxn modelId="{282EED2C-92CB-48BE-A860-4796806D160A}" type="presParOf" srcId="{32AC5A6A-0554-455F-B05C-5BBA2697B54D}" destId="{9D0587F8-49D4-465D-AAEB-90C81D40F014}" srcOrd="0" destOrd="0" presId="urn:microsoft.com/office/officeart/2018/2/layout/IconVerticalSolidList"/>
    <dgm:cxn modelId="{B40B51E1-64B9-470E-B553-243FBD72437A}" type="presParOf" srcId="{32AC5A6A-0554-455F-B05C-5BBA2697B54D}" destId="{86DC9A92-D215-46D6-8BD8-F2B5CCCEF12E}" srcOrd="1" destOrd="0" presId="urn:microsoft.com/office/officeart/2018/2/layout/IconVerticalSolidList"/>
    <dgm:cxn modelId="{2260B4A8-59EE-443E-ABAA-F641134D2434}" type="presParOf" srcId="{32AC5A6A-0554-455F-B05C-5BBA2697B54D}" destId="{801D5CA2-37D6-49E8-84C0-24DD4D0F774E}" srcOrd="2" destOrd="0" presId="urn:microsoft.com/office/officeart/2018/2/layout/IconVerticalSolidList"/>
    <dgm:cxn modelId="{EE79FE53-ED98-4387-A0D0-2CCA487C620C}" type="presParOf" srcId="{32AC5A6A-0554-455F-B05C-5BBA2697B54D}" destId="{857DF016-40C8-4DE1-A930-0200D481736C}" srcOrd="3" destOrd="0" presId="urn:microsoft.com/office/officeart/2018/2/layout/IconVerticalSolidList"/>
    <dgm:cxn modelId="{5B242C69-4B50-4108-8FA5-76E6B0D00489}" type="presParOf" srcId="{6206964E-A721-4917-8E66-130DF0E88443}" destId="{BEB0719A-EE10-4D2C-A7A3-19517AF4EFA1}" srcOrd="5" destOrd="0" presId="urn:microsoft.com/office/officeart/2018/2/layout/IconVerticalSolidList"/>
    <dgm:cxn modelId="{F19A178E-6BD9-4856-8F3C-48A435277EC1}" type="presParOf" srcId="{6206964E-A721-4917-8E66-130DF0E88443}" destId="{651BA850-2045-4984-8FB8-EEAE68CFA980}" srcOrd="6" destOrd="0" presId="urn:microsoft.com/office/officeart/2018/2/layout/IconVerticalSolidList"/>
    <dgm:cxn modelId="{57000DF7-0729-47A5-AA21-A98AA432417F}" type="presParOf" srcId="{651BA850-2045-4984-8FB8-EEAE68CFA980}" destId="{816EB628-65D5-42C4-9E2D-5C37728428EB}" srcOrd="0" destOrd="0" presId="urn:microsoft.com/office/officeart/2018/2/layout/IconVerticalSolidList"/>
    <dgm:cxn modelId="{F58FD7AE-BB23-4A00-8F17-2A6259129269}" type="presParOf" srcId="{651BA850-2045-4984-8FB8-EEAE68CFA980}" destId="{6665D706-AA80-4A23-91EC-CEA260D2EB47}" srcOrd="1" destOrd="0" presId="urn:microsoft.com/office/officeart/2018/2/layout/IconVerticalSolidList"/>
    <dgm:cxn modelId="{2D2FA037-7FAB-4618-B9B1-679EB8CAE6B1}" type="presParOf" srcId="{651BA850-2045-4984-8FB8-EEAE68CFA980}" destId="{3F76BA53-E209-4E9B-8E36-F5062D122D81}" srcOrd="2" destOrd="0" presId="urn:microsoft.com/office/officeart/2018/2/layout/IconVerticalSolidList"/>
    <dgm:cxn modelId="{1AD59CD8-E9B7-4047-90CA-35E13F20CD94}" type="presParOf" srcId="{651BA850-2045-4984-8FB8-EEAE68CFA980}" destId="{C4D16C31-D7AC-4D42-BD28-A9C0D8BF0F42}" srcOrd="3" destOrd="0" presId="urn:microsoft.com/office/officeart/2018/2/layout/IconVerticalSolidList"/>
    <dgm:cxn modelId="{0633DA3E-51CC-4DCF-A20C-69F031999171}" type="presParOf" srcId="{6206964E-A721-4917-8E66-130DF0E88443}" destId="{AA480700-CA3C-4837-8219-64938E3693A8}" srcOrd="7" destOrd="0" presId="urn:microsoft.com/office/officeart/2018/2/layout/IconVerticalSolidList"/>
    <dgm:cxn modelId="{D8D2DEA9-A50B-4660-BB27-E1FA9A81AB5B}" type="presParOf" srcId="{6206964E-A721-4917-8E66-130DF0E88443}" destId="{5A8AC159-D41B-4D66-8CB4-2E6AF38BD362}" srcOrd="8" destOrd="0" presId="urn:microsoft.com/office/officeart/2018/2/layout/IconVerticalSolidList"/>
    <dgm:cxn modelId="{9B6E3FEB-F3F8-44C0-A14A-47FC700A5041}" type="presParOf" srcId="{5A8AC159-D41B-4D66-8CB4-2E6AF38BD362}" destId="{5C001314-DE1A-4D16-9416-E731D018AC48}" srcOrd="0" destOrd="0" presId="urn:microsoft.com/office/officeart/2018/2/layout/IconVerticalSolidList"/>
    <dgm:cxn modelId="{9A1804AA-1EF3-43B5-A2DC-E85E0652CE26}" type="presParOf" srcId="{5A8AC159-D41B-4D66-8CB4-2E6AF38BD362}" destId="{357129C4-13DC-48C6-A288-FE7A46E04BD7}" srcOrd="1" destOrd="0" presId="urn:microsoft.com/office/officeart/2018/2/layout/IconVerticalSolidList"/>
    <dgm:cxn modelId="{736FFBC1-A214-4F16-ACEB-057336CE9D71}" type="presParOf" srcId="{5A8AC159-D41B-4D66-8CB4-2E6AF38BD362}" destId="{36B98DA2-D01B-4396-B031-2761C56855E9}" srcOrd="2" destOrd="0" presId="urn:microsoft.com/office/officeart/2018/2/layout/IconVerticalSolidList"/>
    <dgm:cxn modelId="{419623CC-6E3C-49B0-9480-32E39CF81815}" type="presParOf" srcId="{5A8AC159-D41B-4D66-8CB4-2E6AF38BD362}" destId="{D1AB74CC-825A-4847-B63D-F66FBD05C668}" srcOrd="3" destOrd="0" presId="urn:microsoft.com/office/officeart/2018/2/layout/IconVerticalSolidList"/>
    <dgm:cxn modelId="{49362948-7BC2-42A9-8DFD-E449831D4594}" type="presParOf" srcId="{6206964E-A721-4917-8E66-130DF0E88443}" destId="{F36657E4-1051-45F1-92E1-2A2A53E85C9C}" srcOrd="9" destOrd="0" presId="urn:microsoft.com/office/officeart/2018/2/layout/IconVerticalSolidList"/>
    <dgm:cxn modelId="{E37E3EE9-7BA7-4D95-8C62-56AF5C7CE8C7}" type="presParOf" srcId="{6206964E-A721-4917-8E66-130DF0E88443}" destId="{78A05409-4B2F-479A-AC78-4C3F3D6B1EB7}" srcOrd="10" destOrd="0" presId="urn:microsoft.com/office/officeart/2018/2/layout/IconVerticalSolidList"/>
    <dgm:cxn modelId="{09BBB982-BAEE-4FF0-A257-3BD722A60AAA}" type="presParOf" srcId="{78A05409-4B2F-479A-AC78-4C3F3D6B1EB7}" destId="{FF115773-1F07-4C06-A580-7C6B542756C2}" srcOrd="0" destOrd="0" presId="urn:microsoft.com/office/officeart/2018/2/layout/IconVerticalSolidList"/>
    <dgm:cxn modelId="{AF2F392E-FD2F-427B-871F-98933D52AEB1}" type="presParOf" srcId="{78A05409-4B2F-479A-AC78-4C3F3D6B1EB7}" destId="{5402798B-88A2-4899-93AB-DCA6D9BE995A}" srcOrd="1" destOrd="0" presId="urn:microsoft.com/office/officeart/2018/2/layout/IconVerticalSolidList"/>
    <dgm:cxn modelId="{1F07C2E5-B982-4C6E-A82C-0EEFBAF89010}" type="presParOf" srcId="{78A05409-4B2F-479A-AC78-4C3F3D6B1EB7}" destId="{D2A7BE85-D329-4176-91FB-09E6A06A4660}" srcOrd="2" destOrd="0" presId="urn:microsoft.com/office/officeart/2018/2/layout/IconVerticalSolidList"/>
    <dgm:cxn modelId="{9571F9CC-D5B4-4291-A817-DFC53C0ECCE7}" type="presParOf" srcId="{78A05409-4B2F-479A-AC78-4C3F3D6B1EB7}" destId="{369383AE-5129-4734-876F-5E736909FC88}" srcOrd="3" destOrd="0" presId="urn:microsoft.com/office/officeart/2018/2/layout/IconVerticalSolidList"/>
    <dgm:cxn modelId="{83EB75FB-B2B1-479C-95E6-42EFEE881328}" type="presParOf" srcId="{6206964E-A721-4917-8E66-130DF0E88443}" destId="{2B2F6421-E90B-43C4-A49C-E7918A525BC5}" srcOrd="11" destOrd="0" presId="urn:microsoft.com/office/officeart/2018/2/layout/IconVerticalSolidList"/>
    <dgm:cxn modelId="{410A322A-D838-45AD-9A60-6F00BFDD950D}" type="presParOf" srcId="{6206964E-A721-4917-8E66-130DF0E88443}" destId="{1112633B-0110-484F-9CD8-E15A3AFE4A07}" srcOrd="12" destOrd="0" presId="urn:microsoft.com/office/officeart/2018/2/layout/IconVerticalSolidList"/>
    <dgm:cxn modelId="{532BCCD1-A98C-4808-9109-222773BF5AF9}" type="presParOf" srcId="{1112633B-0110-484F-9CD8-E15A3AFE4A07}" destId="{C934C013-3AD3-4EC3-83EF-58347B1D9741}" srcOrd="0" destOrd="0" presId="urn:microsoft.com/office/officeart/2018/2/layout/IconVerticalSolidList"/>
    <dgm:cxn modelId="{171E5DA0-B024-4D5F-BB3C-3F2D79B14665}" type="presParOf" srcId="{1112633B-0110-484F-9CD8-E15A3AFE4A07}" destId="{27E2AFB3-0ACF-4BB6-BC87-7CE88A8B90C8}" srcOrd="1" destOrd="0" presId="urn:microsoft.com/office/officeart/2018/2/layout/IconVerticalSolidList"/>
    <dgm:cxn modelId="{D28102A9-9D81-46D1-B0C4-0D80793CC9D5}" type="presParOf" srcId="{1112633B-0110-484F-9CD8-E15A3AFE4A07}" destId="{17BBC993-E12D-4675-A44E-8B396FDB44E9}" srcOrd="2" destOrd="0" presId="urn:microsoft.com/office/officeart/2018/2/layout/IconVerticalSolidList"/>
    <dgm:cxn modelId="{0E3DD923-9766-48CF-BCA1-C19E5CD93F1A}" type="presParOf" srcId="{1112633B-0110-484F-9CD8-E15A3AFE4A07}" destId="{771D8DBF-BD3D-470B-AF9D-F3B3F4B817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E20D-B427-4FE7-AB5A-7452E2A8D145}">
      <dsp:nvSpPr>
        <dsp:cNvPr id="0" name=""/>
        <dsp:cNvSpPr/>
      </dsp:nvSpPr>
      <dsp:spPr>
        <a:xfrm>
          <a:off x="0" y="2499"/>
          <a:ext cx="10515600" cy="4681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69087-1899-46A3-BB11-66C63F7242D1}">
      <dsp:nvSpPr>
        <dsp:cNvPr id="0" name=""/>
        <dsp:cNvSpPr/>
      </dsp:nvSpPr>
      <dsp:spPr>
        <a:xfrm>
          <a:off x="141621" y="107838"/>
          <a:ext cx="257745" cy="257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F2073-D94D-4EF1-862D-06AA8DCB55EC}">
      <dsp:nvSpPr>
        <dsp:cNvPr id="0" name=""/>
        <dsp:cNvSpPr/>
      </dsp:nvSpPr>
      <dsp:spPr>
        <a:xfrm>
          <a:off x="540988" y="2499"/>
          <a:ext cx="9950170" cy="51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622300">
            <a:lnSpc>
              <a:spcPct val="100000"/>
            </a:lnSpc>
            <a:spcBef>
              <a:spcPct val="0"/>
            </a:spcBef>
            <a:spcAft>
              <a:spcPct val="35000"/>
            </a:spcAft>
            <a:buNone/>
          </a:pPr>
          <a:r>
            <a:rPr lang="en-US" sz="1400" kern="1200" dirty="0"/>
            <a:t>The analysis therefore shows that </a:t>
          </a:r>
          <a:r>
            <a:rPr lang="en-US" sz="1400" kern="1200" dirty="0" err="1"/>
            <a:t>delinq</a:t>
          </a:r>
          <a:r>
            <a:rPr lang="en-US" sz="1400" kern="1200" dirty="0"/>
            <a:t> 2 years has the most effect on the total amount of loan debts that are not fully paid.</a:t>
          </a:r>
        </a:p>
      </dsp:txBody>
      <dsp:txXfrm>
        <a:off x="540988" y="2499"/>
        <a:ext cx="9950170" cy="512061"/>
      </dsp:txXfrm>
    </dsp:sp>
    <dsp:sp modelId="{ABBD2FA2-6801-4CE2-9EC8-12A5F5AA11E4}">
      <dsp:nvSpPr>
        <dsp:cNvPr id="0" name=""/>
        <dsp:cNvSpPr/>
      </dsp:nvSpPr>
      <dsp:spPr>
        <a:xfrm>
          <a:off x="0" y="642576"/>
          <a:ext cx="10515600" cy="4681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AD301-173D-4979-9904-E49453FD2C25}">
      <dsp:nvSpPr>
        <dsp:cNvPr id="0" name=""/>
        <dsp:cNvSpPr/>
      </dsp:nvSpPr>
      <dsp:spPr>
        <a:xfrm>
          <a:off x="141621" y="747915"/>
          <a:ext cx="257745" cy="257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5EFDC8-C090-4C31-BAD8-0968BF20AC79}">
      <dsp:nvSpPr>
        <dsp:cNvPr id="0" name=""/>
        <dsp:cNvSpPr/>
      </dsp:nvSpPr>
      <dsp:spPr>
        <a:xfrm>
          <a:off x="540988" y="642576"/>
          <a:ext cx="9950170" cy="51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622300">
            <a:lnSpc>
              <a:spcPct val="100000"/>
            </a:lnSpc>
            <a:spcBef>
              <a:spcPct val="0"/>
            </a:spcBef>
            <a:spcAft>
              <a:spcPct val="35000"/>
            </a:spcAft>
            <a:buNone/>
          </a:pPr>
          <a:r>
            <a:rPr lang="en-US" sz="1400" kern="1200" dirty="0"/>
            <a:t>The Lending Club could avoid this by doing the following:</a:t>
          </a:r>
        </a:p>
      </dsp:txBody>
      <dsp:txXfrm>
        <a:off x="540988" y="642576"/>
        <a:ext cx="9950170" cy="512061"/>
      </dsp:txXfrm>
    </dsp:sp>
    <dsp:sp modelId="{9D0587F8-49D4-465D-AAEB-90C81D40F014}">
      <dsp:nvSpPr>
        <dsp:cNvPr id="0" name=""/>
        <dsp:cNvSpPr/>
      </dsp:nvSpPr>
      <dsp:spPr>
        <a:xfrm>
          <a:off x="0" y="1282653"/>
          <a:ext cx="10515600" cy="4681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C9A92-D215-46D6-8BD8-F2B5CCCEF12E}">
      <dsp:nvSpPr>
        <dsp:cNvPr id="0" name=""/>
        <dsp:cNvSpPr/>
      </dsp:nvSpPr>
      <dsp:spPr>
        <a:xfrm>
          <a:off x="141621" y="1387992"/>
          <a:ext cx="257745" cy="257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7DF016-40C8-4DE1-A930-0200D481736C}">
      <dsp:nvSpPr>
        <dsp:cNvPr id="0" name=""/>
        <dsp:cNvSpPr/>
      </dsp:nvSpPr>
      <dsp:spPr>
        <a:xfrm>
          <a:off x="540988" y="1282653"/>
          <a:ext cx="9950170" cy="51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622300">
            <a:lnSpc>
              <a:spcPct val="100000"/>
            </a:lnSpc>
            <a:spcBef>
              <a:spcPct val="0"/>
            </a:spcBef>
            <a:spcAft>
              <a:spcPct val="35000"/>
            </a:spcAft>
            <a:buNone/>
          </a:pPr>
          <a:r>
            <a:rPr lang="en-US" sz="1400" kern="1200" dirty="0"/>
            <a:t>Utilizing delinq.2yrs as a primary predictor, create rigorous credit risk models to identify candidates who pose a high risk. Refrain from granting loans to applicants who have a history of repeated late payments.</a:t>
          </a:r>
        </a:p>
      </dsp:txBody>
      <dsp:txXfrm>
        <a:off x="540988" y="1282653"/>
        <a:ext cx="9950170" cy="512061"/>
      </dsp:txXfrm>
    </dsp:sp>
    <dsp:sp modelId="{816EB628-65D5-42C4-9E2D-5C37728428EB}">
      <dsp:nvSpPr>
        <dsp:cNvPr id="0" name=""/>
        <dsp:cNvSpPr/>
      </dsp:nvSpPr>
      <dsp:spPr>
        <a:xfrm>
          <a:off x="0" y="1922731"/>
          <a:ext cx="10515600" cy="46817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65D706-AA80-4A23-91EC-CEA260D2EB47}">
      <dsp:nvSpPr>
        <dsp:cNvPr id="0" name=""/>
        <dsp:cNvSpPr/>
      </dsp:nvSpPr>
      <dsp:spPr>
        <a:xfrm>
          <a:off x="141621" y="2028069"/>
          <a:ext cx="257745" cy="2574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D16C31-D7AC-4D42-BD28-A9C0D8BF0F42}">
      <dsp:nvSpPr>
        <dsp:cNvPr id="0" name=""/>
        <dsp:cNvSpPr/>
      </dsp:nvSpPr>
      <dsp:spPr>
        <a:xfrm>
          <a:off x="540988" y="1922731"/>
          <a:ext cx="9950170" cy="51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622300">
            <a:lnSpc>
              <a:spcPct val="100000"/>
            </a:lnSpc>
            <a:spcBef>
              <a:spcPct val="0"/>
            </a:spcBef>
            <a:spcAft>
              <a:spcPct val="35000"/>
            </a:spcAft>
            <a:buNone/>
          </a:pPr>
          <a:r>
            <a:rPr lang="en-US" sz="1400" kern="1200" dirty="0"/>
            <a:t>To lessen risk, lower the maximum permitted debt-to-income (DTI) ratios for debtors who have a history of late payments.</a:t>
          </a:r>
        </a:p>
      </dsp:txBody>
      <dsp:txXfrm>
        <a:off x="540988" y="1922731"/>
        <a:ext cx="9950170" cy="512061"/>
      </dsp:txXfrm>
    </dsp:sp>
    <dsp:sp modelId="{5C001314-DE1A-4D16-9416-E731D018AC48}">
      <dsp:nvSpPr>
        <dsp:cNvPr id="0" name=""/>
        <dsp:cNvSpPr/>
      </dsp:nvSpPr>
      <dsp:spPr>
        <a:xfrm>
          <a:off x="0" y="2562808"/>
          <a:ext cx="10515600" cy="46817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129C4-13DC-48C6-A288-FE7A46E04BD7}">
      <dsp:nvSpPr>
        <dsp:cNvPr id="0" name=""/>
        <dsp:cNvSpPr/>
      </dsp:nvSpPr>
      <dsp:spPr>
        <a:xfrm>
          <a:off x="141621" y="2668146"/>
          <a:ext cx="257745" cy="2574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AB74CC-825A-4847-B63D-F66FBD05C668}">
      <dsp:nvSpPr>
        <dsp:cNvPr id="0" name=""/>
        <dsp:cNvSpPr/>
      </dsp:nvSpPr>
      <dsp:spPr>
        <a:xfrm>
          <a:off x="540988" y="2562808"/>
          <a:ext cx="9950170" cy="51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622300">
            <a:lnSpc>
              <a:spcPct val="100000"/>
            </a:lnSpc>
            <a:spcBef>
              <a:spcPct val="0"/>
            </a:spcBef>
            <a:spcAft>
              <a:spcPct val="35000"/>
            </a:spcAft>
            <a:buNone/>
          </a:pPr>
          <a:r>
            <a:rPr lang="en-US" sz="1400" kern="1200" dirty="0"/>
            <a:t>Require higher minimum loan amounts or down payments from applicants who have a history of late payments.</a:t>
          </a:r>
        </a:p>
      </dsp:txBody>
      <dsp:txXfrm>
        <a:off x="540988" y="2562808"/>
        <a:ext cx="9950170" cy="512061"/>
      </dsp:txXfrm>
    </dsp:sp>
    <dsp:sp modelId="{FF115773-1F07-4C06-A580-7C6B542756C2}">
      <dsp:nvSpPr>
        <dsp:cNvPr id="0" name=""/>
        <dsp:cNvSpPr/>
      </dsp:nvSpPr>
      <dsp:spPr>
        <a:xfrm>
          <a:off x="0" y="3202885"/>
          <a:ext cx="10515600" cy="4681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02798B-88A2-4899-93AB-DCA6D9BE995A}">
      <dsp:nvSpPr>
        <dsp:cNvPr id="0" name=""/>
        <dsp:cNvSpPr/>
      </dsp:nvSpPr>
      <dsp:spPr>
        <a:xfrm>
          <a:off x="141621" y="3308223"/>
          <a:ext cx="257745" cy="257493"/>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9383AE-5129-4734-876F-5E736909FC88}">
      <dsp:nvSpPr>
        <dsp:cNvPr id="0" name=""/>
        <dsp:cNvSpPr/>
      </dsp:nvSpPr>
      <dsp:spPr>
        <a:xfrm>
          <a:off x="540988" y="3202885"/>
          <a:ext cx="9950170" cy="51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Light" panose="020F0302020204030204"/>
            </a:rPr>
            <a:t> Portfolio</a:t>
          </a:r>
          <a:r>
            <a:rPr lang="en-US" sz="1400" kern="1200" dirty="0"/>
            <a:t> </a:t>
          </a:r>
          <a:r>
            <a:rPr lang="en-US" sz="1400" kern="1200" dirty="0">
              <a:latin typeface="Calibri Light" panose="020F0302020204030204"/>
            </a:rPr>
            <a:t>restrictions</a:t>
          </a:r>
          <a:r>
            <a:rPr lang="en-US" sz="1400" kern="1200" dirty="0"/>
            <a:t> </a:t>
          </a:r>
          <a:r>
            <a:rPr lang="en-US" sz="1400" kern="1200" dirty="0">
              <a:latin typeface="Calibri Light" panose="020F0302020204030204"/>
            </a:rPr>
            <a:t>should be set </a:t>
          </a:r>
          <a:r>
            <a:rPr lang="en-US" sz="1400" kern="1200" dirty="0"/>
            <a:t>based on the percentage of loans granted with material delinq.2 years.</a:t>
          </a:r>
          <a:endParaRPr lang="en-US" sz="1400" kern="1200" dirty="0">
            <a:latin typeface="Calibri Light" panose="020F0302020204030204"/>
          </a:endParaRPr>
        </a:p>
      </dsp:txBody>
      <dsp:txXfrm>
        <a:off x="540988" y="3202885"/>
        <a:ext cx="9950170" cy="512061"/>
      </dsp:txXfrm>
    </dsp:sp>
    <dsp:sp modelId="{C934C013-3AD3-4EC3-83EF-58347B1D9741}">
      <dsp:nvSpPr>
        <dsp:cNvPr id="0" name=""/>
        <dsp:cNvSpPr/>
      </dsp:nvSpPr>
      <dsp:spPr>
        <a:xfrm>
          <a:off x="0" y="3842962"/>
          <a:ext cx="10515600" cy="4681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E2AFB3-0ACF-4BB6-BC87-7CE88A8B90C8}">
      <dsp:nvSpPr>
        <dsp:cNvPr id="0" name=""/>
        <dsp:cNvSpPr/>
      </dsp:nvSpPr>
      <dsp:spPr>
        <a:xfrm>
          <a:off x="141621" y="3948301"/>
          <a:ext cx="257745" cy="257493"/>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D8DBF-BD3D-470B-AF9D-F3B3F4B8178A}">
      <dsp:nvSpPr>
        <dsp:cNvPr id="0" name=""/>
        <dsp:cNvSpPr/>
      </dsp:nvSpPr>
      <dsp:spPr>
        <a:xfrm>
          <a:off x="540988" y="3842962"/>
          <a:ext cx="9950170" cy="51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3" tIns="54193" rIns="54193" bIns="54193" numCol="1" spcCol="1270" anchor="ctr" anchorCtr="0">
          <a:noAutofit/>
        </a:bodyPr>
        <a:lstStyle/>
        <a:p>
          <a:pPr marL="0" lvl="0" indent="0" algn="l" defTabSz="622300" rtl="0">
            <a:lnSpc>
              <a:spcPct val="90000"/>
            </a:lnSpc>
            <a:spcBef>
              <a:spcPct val="0"/>
            </a:spcBef>
            <a:spcAft>
              <a:spcPct val="35000"/>
            </a:spcAft>
            <a:buNone/>
          </a:pPr>
          <a:r>
            <a:rPr lang="en-US" sz="1400" kern="1200" dirty="0"/>
            <a:t>Reduce the maximum loan periods for customers with greater debt levels by two years in order to expedite loan repayment.</a:t>
          </a:r>
          <a:endParaRPr lang="en-US" sz="1400" kern="1200" dirty="0">
            <a:latin typeface="Calibri Light" panose="020F0302020204030204"/>
          </a:endParaRPr>
        </a:p>
      </dsp:txBody>
      <dsp:txXfrm>
        <a:off x="540988" y="3842962"/>
        <a:ext cx="9950170" cy="5120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kaggle.com/datasets/itssuru/loan-data/dat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gital graphs and numbers in 3D">
            <a:extLst>
              <a:ext uri="{FF2B5EF4-FFF2-40B4-BE49-F238E27FC236}">
                <a16:creationId xmlns:a16="http://schemas.microsoft.com/office/drawing/2014/main" id="{30287B46-138D-BEE9-AC97-39120A923554}"/>
              </a:ext>
            </a:extLst>
          </p:cNvPr>
          <p:cNvPicPr>
            <a:picLocks noChangeAspect="1"/>
          </p:cNvPicPr>
          <p:nvPr/>
        </p:nvPicPr>
        <p:blipFill rotWithShape="1">
          <a:blip r:embed="rId2">
            <a:alphaModFix amt="35000"/>
          </a:blip>
          <a:srcRect t="7712" b="8019"/>
          <a:stretch/>
        </p:blipFill>
        <p:spPr>
          <a:xfrm>
            <a:off x="20" y="1"/>
            <a:ext cx="12191980" cy="6857999"/>
          </a:xfrm>
          <a:prstGeom prst="rect">
            <a:avLst/>
          </a:prstGeom>
        </p:spPr>
      </p:pic>
      <p:sp>
        <p:nvSpPr>
          <p:cNvPr id="2" name="Title 1">
            <a:extLst>
              <a:ext uri="{FF2B5EF4-FFF2-40B4-BE49-F238E27FC236}">
                <a16:creationId xmlns:a16="http://schemas.microsoft.com/office/drawing/2014/main" id="{241C7595-CF16-A7AF-9F13-CBE5A776D020}"/>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7400" b="1">
                <a:ln w="22225">
                  <a:solidFill>
                    <a:srgbClr val="FFFFFF"/>
                  </a:solidFill>
                </a:ln>
                <a:noFill/>
              </a:rPr>
              <a:t>ANALYTICAL STORYTELLING:</a:t>
            </a:r>
            <a:br>
              <a:rPr lang="en-US" sz="7400" b="1">
                <a:ln w="22225">
                  <a:solidFill>
                    <a:srgbClr val="FFFFFF"/>
                  </a:solidFill>
                </a:ln>
                <a:noFill/>
              </a:rPr>
            </a:br>
            <a:r>
              <a:rPr lang="en-US" sz="7400" b="1">
                <a:ln w="22225">
                  <a:solidFill>
                    <a:srgbClr val="FFFFFF"/>
                  </a:solidFill>
                </a:ln>
                <a:noFill/>
              </a:rPr>
              <a:t>LENDING CLUB LOAN DATA</a:t>
            </a:r>
          </a:p>
        </p:txBody>
      </p:sp>
      <p:cxnSp>
        <p:nvCxnSpPr>
          <p:cNvPr id="28" name="Straight Connector 2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0C5FB4F-7DE5-6BD5-FC91-8FD3F33A0E76}"/>
              </a:ext>
            </a:extLst>
          </p:cNvPr>
          <p:cNvSpPr txBox="1"/>
          <p:nvPr/>
        </p:nvSpPr>
        <p:spPr>
          <a:xfrm>
            <a:off x="7534641" y="1065862"/>
            <a:ext cx="3860002"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b="1">
                <a:solidFill>
                  <a:srgbClr val="FFFFFF"/>
                </a:solidFill>
              </a:rPr>
              <a:t>Victoria Fadekemi Ojo</a:t>
            </a:r>
          </a:p>
          <a:p>
            <a:pPr indent="-228600">
              <a:lnSpc>
                <a:spcPct val="90000"/>
              </a:lnSpc>
              <a:spcAft>
                <a:spcPts val="600"/>
              </a:spcAft>
              <a:buFont typeface="Arial" panose="020B0604020202020204" pitchFamily="34" charset="0"/>
              <a:buChar char="•"/>
            </a:pPr>
            <a:r>
              <a:rPr lang="en-US" sz="2000" b="1">
                <a:solidFill>
                  <a:srgbClr val="FFFFFF"/>
                </a:solidFill>
              </a:rPr>
              <a:t>ISOM 837- AE Data Mining to Business Insights</a:t>
            </a:r>
          </a:p>
        </p:txBody>
      </p:sp>
    </p:spTree>
    <p:extLst>
      <p:ext uri="{BB962C8B-B14F-4D97-AF65-F5344CB8AC3E}">
        <p14:creationId xmlns:p14="http://schemas.microsoft.com/office/powerpoint/2010/main" val="120009919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81B5-4D0E-8D95-2DAF-B046B0CA7EC6}"/>
              </a:ext>
            </a:extLst>
          </p:cNvPr>
          <p:cNvSpPr>
            <a:spLocks noGrp="1"/>
          </p:cNvSpPr>
          <p:nvPr>
            <p:ph type="title"/>
          </p:nvPr>
        </p:nvSpPr>
        <p:spPr>
          <a:xfrm>
            <a:off x="231710" y="162962"/>
            <a:ext cx="9862458" cy="812380"/>
          </a:xfrm>
        </p:spPr>
        <p:txBody>
          <a:bodyPr/>
          <a:lstStyle/>
          <a:p>
            <a:r>
              <a:rPr lang="en-US" b="1" dirty="0">
                <a:cs typeface="Calibri Light"/>
              </a:rPr>
              <a:t>Stat Explore</a:t>
            </a:r>
            <a:endParaRPr lang="en-US" b="1" dirty="0"/>
          </a:p>
        </p:txBody>
      </p:sp>
      <p:pic>
        <p:nvPicPr>
          <p:cNvPr id="4" name="Content Placeholder 3" descr="A screenshot of a computer&#10;&#10;Description automatically generated">
            <a:extLst>
              <a:ext uri="{FF2B5EF4-FFF2-40B4-BE49-F238E27FC236}">
                <a16:creationId xmlns:a16="http://schemas.microsoft.com/office/drawing/2014/main" id="{BB42BDE1-0080-AB17-E5BC-C9C3AB0A7DAB}"/>
              </a:ext>
            </a:extLst>
          </p:cNvPr>
          <p:cNvPicPr>
            <a:picLocks noGrp="1" noChangeAspect="1"/>
          </p:cNvPicPr>
          <p:nvPr>
            <p:ph idx="1"/>
          </p:nvPr>
        </p:nvPicPr>
        <p:blipFill>
          <a:blip r:embed="rId2"/>
          <a:stretch>
            <a:fillRect/>
          </a:stretch>
        </p:blipFill>
        <p:spPr>
          <a:xfrm>
            <a:off x="482083" y="968845"/>
            <a:ext cx="8685244" cy="5419530"/>
          </a:xfrm>
        </p:spPr>
      </p:pic>
      <p:sp>
        <p:nvSpPr>
          <p:cNvPr id="5" name="TextBox 4">
            <a:extLst>
              <a:ext uri="{FF2B5EF4-FFF2-40B4-BE49-F238E27FC236}">
                <a16:creationId xmlns:a16="http://schemas.microsoft.com/office/drawing/2014/main" id="{644AC039-7A25-A49C-C588-108E45C37714}"/>
              </a:ext>
            </a:extLst>
          </p:cNvPr>
          <p:cNvSpPr txBox="1"/>
          <p:nvPr/>
        </p:nvSpPr>
        <p:spPr>
          <a:xfrm>
            <a:off x="528735" y="6391469"/>
            <a:ext cx="4299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Figure 2: Showing Class Variables</a:t>
            </a:r>
            <a:endParaRPr lang="en-US" b="1" i="1" dirty="0">
              <a:cs typeface="Calibri" panose="020F0502020204030204"/>
            </a:endParaRPr>
          </a:p>
        </p:txBody>
      </p:sp>
    </p:spTree>
    <p:extLst>
      <p:ext uri="{BB962C8B-B14F-4D97-AF65-F5344CB8AC3E}">
        <p14:creationId xmlns:p14="http://schemas.microsoft.com/office/powerpoint/2010/main" val="636831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CE66-4E01-B7D7-5F92-1A933D866F13}"/>
              </a:ext>
            </a:extLst>
          </p:cNvPr>
          <p:cNvSpPr>
            <a:spLocks noGrp="1"/>
          </p:cNvSpPr>
          <p:nvPr>
            <p:ph type="title"/>
          </p:nvPr>
        </p:nvSpPr>
        <p:spPr>
          <a:xfrm>
            <a:off x="91751" y="-324"/>
            <a:ext cx="10173478" cy="1092298"/>
          </a:xfrm>
        </p:spPr>
        <p:txBody>
          <a:bodyPr/>
          <a:lstStyle/>
          <a:p>
            <a:r>
              <a:rPr lang="en-US" dirty="0">
                <a:cs typeface="Calibri Light"/>
              </a:rPr>
              <a:t>Interval Variables</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B44CFF80-F331-90DC-3E53-75E579CA02E6}"/>
              </a:ext>
            </a:extLst>
          </p:cNvPr>
          <p:cNvPicPr>
            <a:picLocks noGrp="1" noChangeAspect="1"/>
          </p:cNvPicPr>
          <p:nvPr>
            <p:ph idx="1"/>
          </p:nvPr>
        </p:nvPicPr>
        <p:blipFill>
          <a:blip r:embed="rId2"/>
          <a:stretch>
            <a:fillRect/>
          </a:stretch>
        </p:blipFill>
        <p:spPr>
          <a:xfrm>
            <a:off x="139959" y="1046601"/>
            <a:ext cx="10465834" cy="5295121"/>
          </a:xfrm>
        </p:spPr>
      </p:pic>
      <p:sp>
        <p:nvSpPr>
          <p:cNvPr id="5" name="TextBox 4">
            <a:extLst>
              <a:ext uri="{FF2B5EF4-FFF2-40B4-BE49-F238E27FC236}">
                <a16:creationId xmlns:a16="http://schemas.microsoft.com/office/drawing/2014/main" id="{95267BFC-8EF4-8C85-F308-69FF4778EA3F}"/>
              </a:ext>
            </a:extLst>
          </p:cNvPr>
          <p:cNvSpPr txBox="1"/>
          <p:nvPr/>
        </p:nvSpPr>
        <p:spPr>
          <a:xfrm>
            <a:off x="450979" y="6407020"/>
            <a:ext cx="42920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Figure 3: Showing Interval Variables</a:t>
            </a:r>
            <a:endParaRPr lang="en-US" dirty="0"/>
          </a:p>
        </p:txBody>
      </p:sp>
    </p:spTree>
    <p:extLst>
      <p:ext uri="{BB962C8B-B14F-4D97-AF65-F5344CB8AC3E}">
        <p14:creationId xmlns:p14="http://schemas.microsoft.com/office/powerpoint/2010/main" val="218477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38507F-16CD-6434-2932-95B4DCB436FD}"/>
              </a:ext>
            </a:extLst>
          </p:cNvPr>
          <p:cNvSpPr txBox="1"/>
          <p:nvPr/>
        </p:nvSpPr>
        <p:spPr>
          <a:xfrm>
            <a:off x="637592" y="6422571"/>
            <a:ext cx="39966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Figure 4: Showing Variable Worth</a:t>
            </a:r>
            <a:endParaRPr lang="en-US" dirty="0"/>
          </a:p>
        </p:txBody>
      </p:sp>
      <p:pic>
        <p:nvPicPr>
          <p:cNvPr id="9" name="Content Placeholder 8" descr="A screenshot of a graph&#10;&#10;Description automatically generated">
            <a:extLst>
              <a:ext uri="{FF2B5EF4-FFF2-40B4-BE49-F238E27FC236}">
                <a16:creationId xmlns:a16="http://schemas.microsoft.com/office/drawing/2014/main" id="{ADADADFB-2EBF-E41C-2815-B948FD83E5CB}"/>
              </a:ext>
            </a:extLst>
          </p:cNvPr>
          <p:cNvPicPr>
            <a:picLocks noGrp="1" noChangeAspect="1"/>
          </p:cNvPicPr>
          <p:nvPr>
            <p:ph idx="1"/>
          </p:nvPr>
        </p:nvPicPr>
        <p:blipFill>
          <a:blip r:embed="rId2"/>
          <a:stretch>
            <a:fillRect/>
          </a:stretch>
        </p:blipFill>
        <p:spPr>
          <a:xfrm>
            <a:off x="139960" y="191294"/>
            <a:ext cx="9610529" cy="6010469"/>
          </a:xfrm>
        </p:spPr>
      </p:pic>
    </p:spTree>
    <p:extLst>
      <p:ext uri="{BB962C8B-B14F-4D97-AF65-F5344CB8AC3E}">
        <p14:creationId xmlns:p14="http://schemas.microsoft.com/office/powerpoint/2010/main" val="3639612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59DD00-CB16-5124-CAAA-F8874D73567A}"/>
              </a:ext>
            </a:extLst>
          </p:cNvPr>
          <p:cNvSpPr txBox="1"/>
          <p:nvPr/>
        </p:nvSpPr>
        <p:spPr>
          <a:xfrm>
            <a:off x="668693" y="6484775"/>
            <a:ext cx="34678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Figure 5: Showing Chi-Square Plot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75D147BE-93F5-F677-334C-4E2694FDE608}"/>
              </a:ext>
            </a:extLst>
          </p:cNvPr>
          <p:cNvPicPr>
            <a:picLocks noGrp="1" noChangeAspect="1"/>
          </p:cNvPicPr>
          <p:nvPr>
            <p:ph idx="1"/>
          </p:nvPr>
        </p:nvPicPr>
        <p:blipFill>
          <a:blip r:embed="rId2"/>
          <a:stretch>
            <a:fillRect/>
          </a:stretch>
        </p:blipFill>
        <p:spPr>
          <a:xfrm>
            <a:off x="186613" y="144642"/>
            <a:ext cx="10123713" cy="6329264"/>
          </a:xfrm>
        </p:spPr>
      </p:pic>
    </p:spTree>
    <p:extLst>
      <p:ext uri="{BB962C8B-B14F-4D97-AF65-F5344CB8AC3E}">
        <p14:creationId xmlns:p14="http://schemas.microsoft.com/office/powerpoint/2010/main" val="297517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 shot of a graph&#10;&#10;Description automatically generated">
            <a:extLst>
              <a:ext uri="{FF2B5EF4-FFF2-40B4-BE49-F238E27FC236}">
                <a16:creationId xmlns:a16="http://schemas.microsoft.com/office/drawing/2014/main" id="{1819DAAC-518B-7285-FED0-13F21AB55095}"/>
              </a:ext>
            </a:extLst>
          </p:cNvPr>
          <p:cNvPicPr>
            <a:picLocks noGrp="1" noChangeAspect="1"/>
          </p:cNvPicPr>
          <p:nvPr>
            <p:ph idx="1"/>
          </p:nvPr>
        </p:nvPicPr>
        <p:blipFill>
          <a:blip r:embed="rId2"/>
          <a:stretch>
            <a:fillRect/>
          </a:stretch>
        </p:blipFill>
        <p:spPr>
          <a:xfrm>
            <a:off x="264368" y="129091"/>
            <a:ext cx="9843794" cy="6150427"/>
          </a:xfrm>
        </p:spPr>
      </p:pic>
      <p:sp>
        <p:nvSpPr>
          <p:cNvPr id="5" name="TextBox 4">
            <a:extLst>
              <a:ext uri="{FF2B5EF4-FFF2-40B4-BE49-F238E27FC236}">
                <a16:creationId xmlns:a16="http://schemas.microsoft.com/office/drawing/2014/main" id="{2F0E044D-FC1A-A226-11F8-A66C4361D5F6}"/>
              </a:ext>
            </a:extLst>
          </p:cNvPr>
          <p:cNvSpPr txBox="1"/>
          <p:nvPr/>
        </p:nvSpPr>
        <p:spPr>
          <a:xfrm>
            <a:off x="466530" y="6469224"/>
            <a:ext cx="54584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Figure 6: Regression analysis- Score Rankings overlay</a:t>
            </a:r>
            <a:endParaRPr lang="en-US" dirty="0"/>
          </a:p>
        </p:txBody>
      </p:sp>
    </p:spTree>
    <p:extLst>
      <p:ext uri="{BB962C8B-B14F-4D97-AF65-F5344CB8AC3E}">
        <p14:creationId xmlns:p14="http://schemas.microsoft.com/office/powerpoint/2010/main" val="3828073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DCA5F143-50E3-82DB-1682-178F47C053D3}"/>
              </a:ext>
            </a:extLst>
          </p:cNvPr>
          <p:cNvPicPr>
            <a:picLocks noGrp="1" noChangeAspect="1"/>
          </p:cNvPicPr>
          <p:nvPr>
            <p:ph idx="1"/>
          </p:nvPr>
        </p:nvPicPr>
        <p:blipFill>
          <a:blip r:embed="rId2"/>
          <a:stretch>
            <a:fillRect/>
          </a:stretch>
        </p:blipFill>
        <p:spPr>
          <a:xfrm>
            <a:off x="62206" y="323478"/>
            <a:ext cx="10465835" cy="5924938"/>
          </a:xfrm>
        </p:spPr>
      </p:pic>
      <p:sp>
        <p:nvSpPr>
          <p:cNvPr id="5" name="TextBox 4">
            <a:extLst>
              <a:ext uri="{FF2B5EF4-FFF2-40B4-BE49-F238E27FC236}">
                <a16:creationId xmlns:a16="http://schemas.microsoft.com/office/drawing/2014/main" id="{E69BAD84-030E-81A0-664F-3B1B9972A459}"/>
              </a:ext>
            </a:extLst>
          </p:cNvPr>
          <p:cNvSpPr txBox="1"/>
          <p:nvPr/>
        </p:nvSpPr>
        <p:spPr>
          <a:xfrm>
            <a:off x="186613" y="6344816"/>
            <a:ext cx="5784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Figure 7: Regression analysis- Absolute coefficient</a:t>
            </a:r>
            <a:endParaRPr lang="en-US" dirty="0"/>
          </a:p>
        </p:txBody>
      </p:sp>
    </p:spTree>
    <p:extLst>
      <p:ext uri="{BB962C8B-B14F-4D97-AF65-F5344CB8AC3E}">
        <p14:creationId xmlns:p14="http://schemas.microsoft.com/office/powerpoint/2010/main" val="2530973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ADA829C1-4CC4-4CE9-B182-46FE8D7594D3}"/>
              </a:ext>
            </a:extLst>
          </p:cNvPr>
          <p:cNvPicPr>
            <a:picLocks noGrp="1" noChangeAspect="1"/>
          </p:cNvPicPr>
          <p:nvPr>
            <p:ph idx="1"/>
          </p:nvPr>
        </p:nvPicPr>
        <p:blipFill>
          <a:blip r:embed="rId2"/>
          <a:stretch>
            <a:fillRect/>
          </a:stretch>
        </p:blipFill>
        <p:spPr>
          <a:xfrm>
            <a:off x="1" y="43559"/>
            <a:ext cx="9929325" cy="6204857"/>
          </a:xfrm>
        </p:spPr>
      </p:pic>
      <p:sp>
        <p:nvSpPr>
          <p:cNvPr id="5" name="TextBox 4">
            <a:extLst>
              <a:ext uri="{FF2B5EF4-FFF2-40B4-BE49-F238E27FC236}">
                <a16:creationId xmlns:a16="http://schemas.microsoft.com/office/drawing/2014/main" id="{A0F7C2EE-4CBE-E463-F8AB-ED573ADAC613}"/>
              </a:ext>
            </a:extLst>
          </p:cNvPr>
          <p:cNvSpPr txBox="1"/>
          <p:nvPr/>
        </p:nvSpPr>
        <p:spPr>
          <a:xfrm>
            <a:off x="77755" y="6375918"/>
            <a:ext cx="5116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Figure 7: Regression Analysis- Fit Statistics.</a:t>
            </a:r>
            <a:endParaRPr lang="en-US" dirty="0"/>
          </a:p>
        </p:txBody>
      </p:sp>
    </p:spTree>
    <p:extLst>
      <p:ext uri="{BB962C8B-B14F-4D97-AF65-F5344CB8AC3E}">
        <p14:creationId xmlns:p14="http://schemas.microsoft.com/office/powerpoint/2010/main" val="1821459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2ED9290-0798-EB83-D038-2FBA31A7F997}"/>
              </a:ext>
            </a:extLst>
          </p:cNvPr>
          <p:cNvPicPr>
            <a:picLocks noGrp="1" noChangeAspect="1"/>
          </p:cNvPicPr>
          <p:nvPr>
            <p:ph idx="1"/>
          </p:nvPr>
        </p:nvPicPr>
        <p:blipFill>
          <a:blip r:embed="rId2"/>
          <a:stretch>
            <a:fillRect/>
          </a:stretch>
        </p:blipFill>
        <p:spPr>
          <a:xfrm>
            <a:off x="147962" y="224586"/>
            <a:ext cx="10002174" cy="6051610"/>
          </a:xfrm>
        </p:spPr>
      </p:pic>
      <p:sp>
        <p:nvSpPr>
          <p:cNvPr id="5" name="TextBox 4">
            <a:extLst>
              <a:ext uri="{FF2B5EF4-FFF2-40B4-BE49-F238E27FC236}">
                <a16:creationId xmlns:a16="http://schemas.microsoft.com/office/drawing/2014/main" id="{5BF1D541-C3DB-77FF-2715-30846A28FDF1}"/>
              </a:ext>
            </a:extLst>
          </p:cNvPr>
          <p:cNvSpPr txBox="1"/>
          <p:nvPr/>
        </p:nvSpPr>
        <p:spPr>
          <a:xfrm>
            <a:off x="103573" y="6377126"/>
            <a:ext cx="4379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Figure 8: Cluster Analysis.</a:t>
            </a:r>
            <a:endParaRPr lang="en-US" dirty="0"/>
          </a:p>
        </p:txBody>
      </p:sp>
    </p:spTree>
    <p:extLst>
      <p:ext uri="{BB962C8B-B14F-4D97-AF65-F5344CB8AC3E}">
        <p14:creationId xmlns:p14="http://schemas.microsoft.com/office/powerpoint/2010/main" val="337559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41248" y="334644"/>
            <a:ext cx="10509504" cy="1076914"/>
          </a:xfrm>
        </p:spPr>
        <p:txBody>
          <a:bodyPr vert="horz" lIns="91440" tIns="45720" rIns="91440" bIns="45720" rtlCol="0" anchor="ctr">
            <a:normAutofit/>
          </a:bodyPr>
          <a:lstStyle/>
          <a:p>
            <a:pPr algn="l"/>
            <a:r>
              <a:rPr lang="en-US" sz="4000" kern="1200">
                <a:solidFill>
                  <a:schemeClr val="tx1"/>
                </a:solidFill>
                <a:latin typeface="+mj-lt"/>
                <a:ea typeface="+mj-ea"/>
                <a:cs typeface="+mj-cs"/>
              </a:rPr>
              <a:t>BUSINESS UNDERSTANDING</a:t>
            </a:r>
          </a:p>
        </p:txBody>
      </p:sp>
      <p:sp>
        <p:nvSpPr>
          <p:cNvPr id="24" name="Rectangle 23">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p:cNvSpPr>
          <p:nvPr/>
        </p:nvSpPr>
        <p:spPr>
          <a:xfrm>
            <a:off x="1051646" y="1737360"/>
            <a:ext cx="8812894" cy="3195664"/>
          </a:xfrm>
          <a:prstGeom prst="rect">
            <a:avLst/>
          </a:prstGeom>
        </p:spPr>
        <p:txBody>
          <a:bodyPr vert="horz" lIns="91440" tIns="45720" rIns="91440" bIns="45720" rtlCol="0" anchor="t">
            <a:normAutofit/>
          </a:bodyPr>
          <a:lstStyle/>
          <a:p>
            <a:pPr marL="284607" indent="-284607" defTabSz="758952">
              <a:spcAft>
                <a:spcPts val="600"/>
              </a:spcAft>
              <a:buChar char="•"/>
            </a:pPr>
            <a:r>
              <a:rPr lang="en-US" sz="1494" kern="1200">
                <a:solidFill>
                  <a:schemeClr val="tx1"/>
                </a:solidFill>
                <a:latin typeface="Times New Roman"/>
                <a:ea typeface="+mn-lt"/>
                <a:cs typeface="+mn-lt"/>
              </a:rPr>
              <a:t>Lending Club is a peer-to-peer lending platform that helps investors and borrowers, who are individuals or small enterprises, make loans to one another. Loans for personal, company, or debt consolidation are available to borrowers, and investors are willing to support these loans in exchange for possible profits</a:t>
            </a:r>
            <a:r>
              <a:rPr lang="en-US" sz="1494" kern="1200">
                <a:solidFill>
                  <a:schemeClr val="tx1"/>
                </a:solidFill>
                <a:latin typeface="+mn-lt"/>
                <a:ea typeface="+mn-lt"/>
                <a:cs typeface="+mn-lt"/>
              </a:rPr>
              <a:t>.</a:t>
            </a:r>
          </a:p>
          <a:p>
            <a:pPr defTabSz="758952">
              <a:spcAft>
                <a:spcPts val="600"/>
              </a:spcAft>
              <a:buChar char="•"/>
            </a:pPr>
            <a:r>
              <a:rPr lang="en-US" sz="1494" kern="1200">
                <a:solidFill>
                  <a:schemeClr val="tx1"/>
                </a:solidFill>
                <a:latin typeface="Times New Roman"/>
                <a:ea typeface="+mn-lt"/>
                <a:cs typeface="+mn-lt"/>
              </a:rPr>
              <a:t>Based on each applicant's credit profile and risk assessment, it provides competitive rates. Incentives can be as low as 6.95%, depending on your credit score. The Lending Club makes use of data-driven models and proprietary technology to assess each borrower's credit risk and ability to repay.</a:t>
            </a:r>
          </a:p>
          <a:p>
            <a:pPr defTabSz="758952">
              <a:spcAft>
                <a:spcPts val="600"/>
              </a:spcAft>
              <a:buChar char="•"/>
            </a:pPr>
            <a:r>
              <a:rPr lang="en-US" sz="1494" kern="1200">
                <a:solidFill>
                  <a:schemeClr val="tx1"/>
                </a:solidFill>
                <a:latin typeface="+mn-lt"/>
                <a:ea typeface="+mn-lt"/>
                <a:cs typeface="+mn-lt"/>
              </a:rPr>
              <a:t>They still experienced problems with fraud, subpar underwriting and a dearth of loan performance transparency. In 2009, they halted new loan originations for three months in order to improve its underwriting procedures and models but loan defaults still remained inevitable.</a:t>
            </a:r>
            <a:endParaRPr lang="en-US" sz="1494" kern="1200">
              <a:solidFill>
                <a:schemeClr val="tx1"/>
              </a:solidFill>
              <a:latin typeface="Times New Roman"/>
              <a:ea typeface="+mn-ea"/>
              <a:cs typeface="Calibri" panose="020F0502020204030204"/>
            </a:endParaRPr>
          </a:p>
          <a:p>
            <a:pPr algn="l">
              <a:spcAft>
                <a:spcPts val="600"/>
              </a:spcAft>
              <a:buChar char="•"/>
            </a:pPr>
            <a:endParaRPr lang="en-US" sz="1800">
              <a:latin typeface="Times New Roman"/>
              <a:ea typeface="Calibri" panose="020F0502020204030204"/>
              <a:cs typeface="Calibri" panose="020F0502020204030204"/>
            </a:endParaRPr>
          </a:p>
        </p:txBody>
      </p:sp>
      <p:pic>
        <p:nvPicPr>
          <p:cNvPr id="4" name="Picture 3">
            <a:extLst>
              <a:ext uri="{FF2B5EF4-FFF2-40B4-BE49-F238E27FC236}">
                <a16:creationId xmlns:a16="http://schemas.microsoft.com/office/drawing/2014/main" id="{F144123B-E71B-3233-CACC-E35FA62BFAA3}"/>
              </a:ext>
            </a:extLst>
          </p:cNvPr>
          <p:cNvPicPr>
            <a:picLocks noChangeAspect="1"/>
          </p:cNvPicPr>
          <p:nvPr/>
        </p:nvPicPr>
        <p:blipFill>
          <a:blip r:embed="rId2"/>
          <a:stretch>
            <a:fillRect/>
          </a:stretch>
        </p:blipFill>
        <p:spPr>
          <a:xfrm>
            <a:off x="7092597" y="3945003"/>
            <a:ext cx="4038613" cy="2327781"/>
          </a:xfrm>
          <a:prstGeom prst="rect">
            <a:avLst/>
          </a:prstGeom>
        </p:spPr>
      </p:pic>
      <p:sp>
        <p:nvSpPr>
          <p:cNvPr id="5" name="TextBox 4">
            <a:extLst>
              <a:ext uri="{FF2B5EF4-FFF2-40B4-BE49-F238E27FC236}">
                <a16:creationId xmlns:a16="http://schemas.microsoft.com/office/drawing/2014/main" id="{F8FDFD2D-7540-8393-2D90-8149F755FF31}"/>
              </a:ext>
            </a:extLst>
          </p:cNvPr>
          <p:cNvSpPr txBox="1"/>
          <p:nvPr/>
        </p:nvSpPr>
        <p:spPr>
          <a:xfrm>
            <a:off x="1113360" y="4147001"/>
            <a:ext cx="4937194" cy="2593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7173" indent="-237173" defTabSz="758952">
              <a:spcAft>
                <a:spcPts val="600"/>
              </a:spcAft>
              <a:buFont typeface="Arial"/>
              <a:buChar char="•"/>
            </a:pPr>
            <a:r>
              <a:rPr lang="en-US" sz="1494" kern="1200">
                <a:solidFill>
                  <a:schemeClr val="tx1"/>
                </a:solidFill>
                <a:latin typeface="Times New Roman"/>
                <a:ea typeface="+mn-ea"/>
                <a:cs typeface="Calibri" panose="020F0502020204030204"/>
              </a:rPr>
              <a:t>Research from Trans Union shows a significant increase in debts for various reasons which includes personal loans, auto loans, credit cards and mortgage loans.</a:t>
            </a:r>
          </a:p>
          <a:p>
            <a:pPr marL="237173" indent="-237173" defTabSz="758952">
              <a:spcAft>
                <a:spcPts val="600"/>
              </a:spcAft>
              <a:buFont typeface="Arial"/>
              <a:buChar char="•"/>
            </a:pPr>
            <a:r>
              <a:rPr lang="en-US" sz="1494" kern="1200">
                <a:solidFill>
                  <a:schemeClr val="tx1"/>
                </a:solidFill>
                <a:latin typeface="Times New Roman"/>
                <a:ea typeface="+mn-ea"/>
                <a:cs typeface="Calibri" panose="020F0502020204030204"/>
              </a:rPr>
              <a:t>Average debt per borrower for personal loans is $8,402.</a:t>
            </a:r>
          </a:p>
          <a:p>
            <a:pPr marL="237173" indent="-237173" defTabSz="758952">
              <a:spcAft>
                <a:spcPts val="600"/>
              </a:spcAft>
              <a:buFont typeface="Arial"/>
              <a:buChar char="•"/>
            </a:pPr>
            <a:r>
              <a:rPr lang="en-US" sz="1494" kern="1200">
                <a:solidFill>
                  <a:schemeClr val="tx1"/>
                </a:solidFill>
                <a:latin typeface="Times New Roman"/>
                <a:ea typeface="+mn-ea"/>
                <a:cs typeface="Calibri" panose="020F0502020204030204"/>
              </a:rPr>
              <a:t>Average debt per borrower for Auto loans is $18,858.</a:t>
            </a:r>
          </a:p>
          <a:p>
            <a:pPr marL="237173" indent="-237173" defTabSz="758952">
              <a:spcAft>
                <a:spcPts val="600"/>
              </a:spcAft>
              <a:buFont typeface="Arial"/>
              <a:buChar char="•"/>
            </a:pPr>
            <a:r>
              <a:rPr lang="en-US" sz="1494" kern="1200">
                <a:solidFill>
                  <a:schemeClr val="tx1"/>
                </a:solidFill>
                <a:latin typeface="Times New Roman"/>
                <a:ea typeface="+mn-ea"/>
                <a:cs typeface="Calibri" panose="020F0502020204030204"/>
              </a:rPr>
              <a:t>Average debt per borrower for Credit Cards is $5,247.</a:t>
            </a:r>
          </a:p>
          <a:p>
            <a:pPr marL="237173" indent="-237173" defTabSz="758952">
              <a:spcAft>
                <a:spcPts val="600"/>
              </a:spcAft>
              <a:buFont typeface="Arial"/>
              <a:buChar char="•"/>
            </a:pPr>
            <a:r>
              <a:rPr lang="en-US" sz="1494" kern="1200">
                <a:solidFill>
                  <a:schemeClr val="tx1"/>
                </a:solidFill>
                <a:latin typeface="Times New Roman"/>
                <a:ea typeface="+mn-ea"/>
                <a:cs typeface="Calibri" panose="020F0502020204030204"/>
              </a:rPr>
              <a:t>Average debt per borrower for Mortgage loans is $206,922.</a:t>
            </a:r>
          </a:p>
          <a:p>
            <a:pPr marL="285750" indent="-285750">
              <a:spcAft>
                <a:spcPts val="600"/>
              </a:spcAft>
              <a:buFont typeface="Arial"/>
              <a:buChar char="•"/>
            </a:pPr>
            <a:endParaRPr lang="en-US">
              <a:latin typeface="Times New Roman"/>
              <a:cs typeface="Calibri" panose="020F0502020204030204"/>
            </a:endParaRPr>
          </a:p>
        </p:txBody>
      </p:sp>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369" y="293780"/>
            <a:ext cx="7812350" cy="1218707"/>
          </a:xfrm>
        </p:spPr>
        <p:txBody>
          <a:bodyPr/>
          <a:lstStyle/>
          <a:p>
            <a:r>
              <a:rPr lang="en-US" dirty="0">
                <a:cs typeface="Calibri Light"/>
              </a:rPr>
              <a:t>DATA UNDERSTANDING</a:t>
            </a:r>
            <a:endParaRPr lang="en-US" dirty="0"/>
          </a:p>
        </p:txBody>
      </p:sp>
      <p:sp>
        <p:nvSpPr>
          <p:cNvPr id="3" name="Subtitle 2"/>
          <p:cNvSpPr>
            <a:spLocks noGrp="1"/>
          </p:cNvSpPr>
          <p:nvPr>
            <p:ph type="subTitle" idx="1"/>
          </p:nvPr>
        </p:nvSpPr>
        <p:spPr>
          <a:xfrm>
            <a:off x="177554" y="1574971"/>
            <a:ext cx="10490446" cy="4984887"/>
          </a:xfrm>
        </p:spPr>
        <p:txBody>
          <a:bodyPr vert="horz" lIns="91440" tIns="45720" rIns="91440" bIns="45720" rtlCol="0" anchor="t">
            <a:normAutofit/>
          </a:bodyPr>
          <a:lstStyle/>
          <a:p>
            <a:pPr marL="342900" indent="-342900" algn="l">
              <a:buChar char="•"/>
            </a:pPr>
            <a:r>
              <a:rPr lang="en-US" sz="2000" dirty="0">
                <a:latin typeface="Times New Roman"/>
                <a:cs typeface="Calibri" panose="020F0502020204030204"/>
              </a:rPr>
              <a:t>The Lending Club Loan data set contains information on borrowers from the year 2007-2010. </a:t>
            </a:r>
            <a:r>
              <a:rPr lang="en-US" sz="2000" dirty="0">
                <a:latin typeface="Times New Roman"/>
                <a:ea typeface="+mn-lt"/>
                <a:cs typeface="+mn-lt"/>
              </a:rPr>
              <a:t>It shows historical data on loan applications and performance, which may be utilized to forecast default risk on the basis of different loan qualities and application aspects.</a:t>
            </a:r>
            <a:endParaRPr lang="en-US" sz="2000" dirty="0">
              <a:latin typeface="Times New Roman"/>
              <a:cs typeface="Calibri" panose="020F0502020204030204"/>
            </a:endParaRPr>
          </a:p>
          <a:p>
            <a:pPr marL="342900" indent="-342900" algn="l">
              <a:buChar char="•"/>
            </a:pPr>
            <a:r>
              <a:rPr lang="en-US" sz="2000" dirty="0">
                <a:latin typeface="Times New Roman"/>
                <a:cs typeface="Calibri" panose="020F0502020204030204"/>
              </a:rPr>
              <a:t>The data set includes 9,579 rows and 14 columns including variables:</a:t>
            </a:r>
          </a:p>
          <a:p>
            <a:pPr marL="342900" indent="-342900" algn="l">
              <a:buChar char="•"/>
            </a:pPr>
            <a:endParaRPr lang="en-US" sz="2000" dirty="0">
              <a:latin typeface="Times New Roman"/>
              <a:cs typeface="Calibri" panose="020F0502020204030204"/>
            </a:endParaRPr>
          </a:p>
          <a:p>
            <a:pPr marL="342900" indent="-342900" algn="l">
              <a:buChar char="•"/>
            </a:pPr>
            <a:endParaRPr lang="en-US" dirty="0">
              <a:cs typeface="Calibri" panose="020F0502020204030204"/>
            </a:endParaRPr>
          </a:p>
        </p:txBody>
      </p:sp>
      <p:graphicFrame>
        <p:nvGraphicFramePr>
          <p:cNvPr id="7" name="Table 6">
            <a:extLst>
              <a:ext uri="{FF2B5EF4-FFF2-40B4-BE49-F238E27FC236}">
                <a16:creationId xmlns:a16="http://schemas.microsoft.com/office/drawing/2014/main" id="{67643949-37A1-D6A0-3599-ED438B229483}"/>
              </a:ext>
            </a:extLst>
          </p:cNvPr>
          <p:cNvGraphicFramePr>
            <a:graphicFrameLocks noGrp="1"/>
          </p:cNvGraphicFramePr>
          <p:nvPr>
            <p:extLst>
              <p:ext uri="{D42A27DB-BD31-4B8C-83A1-F6EECF244321}">
                <p14:modId xmlns:p14="http://schemas.microsoft.com/office/powerpoint/2010/main" val="4024465099"/>
              </p:ext>
            </p:extLst>
          </p:nvPr>
        </p:nvGraphicFramePr>
        <p:xfrm>
          <a:off x="725009" y="3343922"/>
          <a:ext cx="10248755" cy="2601713"/>
        </p:xfrm>
        <a:graphic>
          <a:graphicData uri="http://schemas.openxmlformats.org/drawingml/2006/table">
            <a:tbl>
              <a:tblPr firstRow="1" bandRow="1">
                <a:tableStyleId>{5C22544A-7EE6-4342-B048-85BDC9FD1C3A}</a:tableStyleId>
              </a:tblPr>
              <a:tblGrid>
                <a:gridCol w="2058415">
                  <a:extLst>
                    <a:ext uri="{9D8B030D-6E8A-4147-A177-3AD203B41FA5}">
                      <a16:colId xmlns:a16="http://schemas.microsoft.com/office/drawing/2014/main" val="3135616395"/>
                    </a:ext>
                  </a:extLst>
                </a:gridCol>
                <a:gridCol w="2047585">
                  <a:extLst>
                    <a:ext uri="{9D8B030D-6E8A-4147-A177-3AD203B41FA5}">
                      <a16:colId xmlns:a16="http://schemas.microsoft.com/office/drawing/2014/main" val="2625700461"/>
                    </a:ext>
                  </a:extLst>
                </a:gridCol>
                <a:gridCol w="2047585">
                  <a:extLst>
                    <a:ext uri="{9D8B030D-6E8A-4147-A177-3AD203B41FA5}">
                      <a16:colId xmlns:a16="http://schemas.microsoft.com/office/drawing/2014/main" val="1882791012"/>
                    </a:ext>
                  </a:extLst>
                </a:gridCol>
                <a:gridCol w="2047585">
                  <a:extLst>
                    <a:ext uri="{9D8B030D-6E8A-4147-A177-3AD203B41FA5}">
                      <a16:colId xmlns:a16="http://schemas.microsoft.com/office/drawing/2014/main" val="2122368928"/>
                    </a:ext>
                  </a:extLst>
                </a:gridCol>
                <a:gridCol w="2047585">
                  <a:extLst>
                    <a:ext uri="{9D8B030D-6E8A-4147-A177-3AD203B41FA5}">
                      <a16:colId xmlns:a16="http://schemas.microsoft.com/office/drawing/2014/main" val="131982133"/>
                    </a:ext>
                  </a:extLst>
                </a:gridCol>
              </a:tblGrid>
              <a:tr h="939507">
                <a:tc>
                  <a:txBody>
                    <a:bodyPr/>
                    <a:lstStyle/>
                    <a:p>
                      <a:r>
                        <a:rPr lang="en-US" dirty="0">
                          <a:solidFill>
                            <a:schemeClr val="tx1"/>
                          </a:solidFill>
                        </a:rPr>
                        <a:t>Credit Policy</a:t>
                      </a:r>
                    </a:p>
                  </a:txBody>
                  <a:tcPr>
                    <a:solidFill>
                      <a:schemeClr val="bg2"/>
                    </a:solidFill>
                  </a:tcPr>
                </a:tc>
                <a:tc>
                  <a:txBody>
                    <a:bodyPr/>
                    <a:lstStyle/>
                    <a:p>
                      <a:r>
                        <a:rPr lang="en-US" dirty="0">
                          <a:solidFill>
                            <a:schemeClr val="tx1"/>
                          </a:solidFill>
                        </a:rPr>
                        <a:t>Purpose</a:t>
                      </a:r>
                    </a:p>
                  </a:txBody>
                  <a:tcPr/>
                </a:tc>
                <a:tc>
                  <a:txBody>
                    <a:bodyPr/>
                    <a:lstStyle/>
                    <a:p>
                      <a:r>
                        <a:rPr lang="en-US" dirty="0">
                          <a:solidFill>
                            <a:schemeClr val="tx1"/>
                          </a:solidFill>
                        </a:rPr>
                        <a:t>Interest Rate</a:t>
                      </a:r>
                    </a:p>
                  </a:txBody>
                  <a:tcPr/>
                </a:tc>
                <a:tc>
                  <a:txBody>
                    <a:bodyPr/>
                    <a:lstStyle/>
                    <a:p>
                      <a:r>
                        <a:rPr lang="en-US" dirty="0">
                          <a:solidFill>
                            <a:schemeClr val="tx1"/>
                          </a:solidFill>
                        </a:rPr>
                        <a:t>Installment</a:t>
                      </a:r>
                    </a:p>
                  </a:txBody>
                  <a:tcPr/>
                </a:tc>
                <a:tc>
                  <a:txBody>
                    <a:bodyPr/>
                    <a:lstStyle/>
                    <a:p>
                      <a:r>
                        <a:rPr lang="en-US" dirty="0">
                          <a:solidFill>
                            <a:schemeClr val="tx1"/>
                          </a:solidFill>
                        </a:rPr>
                        <a:t>Log annual Income.</a:t>
                      </a:r>
                    </a:p>
                  </a:txBody>
                  <a:tcPr/>
                </a:tc>
                <a:extLst>
                  <a:ext uri="{0D108BD9-81ED-4DB2-BD59-A6C34878D82A}">
                    <a16:rowId xmlns:a16="http://schemas.microsoft.com/office/drawing/2014/main" val="1926225906"/>
                  </a:ext>
                </a:extLst>
              </a:tr>
              <a:tr h="831103">
                <a:tc>
                  <a:txBody>
                    <a:bodyPr/>
                    <a:lstStyle/>
                    <a:p>
                      <a:r>
                        <a:rPr lang="en-US" b="1" dirty="0"/>
                        <a:t>FICO</a:t>
                      </a:r>
                    </a:p>
                  </a:txBody>
                  <a:tcPr/>
                </a:tc>
                <a:tc>
                  <a:txBody>
                    <a:bodyPr/>
                    <a:lstStyle/>
                    <a:p>
                      <a:r>
                        <a:rPr lang="en-US" b="1" dirty="0"/>
                        <a:t>The days with credit line</a:t>
                      </a:r>
                    </a:p>
                  </a:txBody>
                  <a:tcPr/>
                </a:tc>
                <a:tc>
                  <a:txBody>
                    <a:bodyPr/>
                    <a:lstStyle/>
                    <a:p>
                      <a:r>
                        <a:rPr lang="en-US" dirty="0"/>
                        <a:t>Not Fully Paid (Target)</a:t>
                      </a:r>
                    </a:p>
                  </a:txBody>
                  <a:tcPr>
                    <a:solidFill>
                      <a:schemeClr val="bg2"/>
                    </a:solidFill>
                  </a:tcPr>
                </a:tc>
                <a:tc>
                  <a:txBody>
                    <a:bodyPr/>
                    <a:lstStyle/>
                    <a:p>
                      <a:r>
                        <a:rPr lang="en-US" b="1" dirty="0"/>
                        <a:t>Revolving Balance</a:t>
                      </a:r>
                    </a:p>
                  </a:txBody>
                  <a:tcPr/>
                </a:tc>
                <a:tc>
                  <a:txBody>
                    <a:bodyPr/>
                    <a:lstStyle/>
                    <a:p>
                      <a:r>
                        <a:rPr lang="en-US" b="1" dirty="0" err="1"/>
                        <a:t>Revol</a:t>
                      </a:r>
                      <a:r>
                        <a:rPr lang="en-US" b="1" dirty="0"/>
                        <a:t> util</a:t>
                      </a:r>
                    </a:p>
                  </a:txBody>
                  <a:tcPr/>
                </a:tc>
                <a:extLst>
                  <a:ext uri="{0D108BD9-81ED-4DB2-BD59-A6C34878D82A}">
                    <a16:rowId xmlns:a16="http://schemas.microsoft.com/office/drawing/2014/main" val="2299986457"/>
                  </a:ext>
                </a:extLst>
              </a:tr>
              <a:tr h="831103">
                <a:tc>
                  <a:txBody>
                    <a:bodyPr/>
                    <a:lstStyle/>
                    <a:p>
                      <a:r>
                        <a:rPr lang="en-US" b="1" dirty="0" err="1"/>
                        <a:t>Inq</a:t>
                      </a:r>
                      <a:r>
                        <a:rPr lang="en-US" b="1" dirty="0"/>
                        <a:t> Final 6 Months</a:t>
                      </a:r>
                    </a:p>
                  </a:txBody>
                  <a:tcPr/>
                </a:tc>
                <a:tc>
                  <a:txBody>
                    <a:bodyPr/>
                    <a:lstStyle/>
                    <a:p>
                      <a:r>
                        <a:rPr lang="en-US" b="1" dirty="0"/>
                        <a:t>Deling 2 years</a:t>
                      </a:r>
                    </a:p>
                  </a:txBody>
                  <a:tcPr/>
                </a:tc>
                <a:tc>
                  <a:txBody>
                    <a:bodyPr/>
                    <a:lstStyle/>
                    <a:p>
                      <a:r>
                        <a:rPr lang="en-US" b="1" dirty="0"/>
                        <a:t>Pub Rec</a:t>
                      </a:r>
                    </a:p>
                  </a:txBody>
                  <a:tcPr/>
                </a:tc>
                <a:tc>
                  <a:txBody>
                    <a:bodyPr/>
                    <a:lstStyle/>
                    <a:p>
                      <a:r>
                        <a:rPr lang="en-US" b="1" dirty="0"/>
                        <a:t>DTI</a:t>
                      </a:r>
                    </a:p>
                  </a:txBody>
                  <a:tcPr/>
                </a:tc>
                <a:tc>
                  <a:txBody>
                    <a:bodyPr/>
                    <a:lstStyle/>
                    <a:p>
                      <a:endParaRPr lang="en-US"/>
                    </a:p>
                  </a:txBody>
                  <a:tcPr>
                    <a:solidFill>
                      <a:schemeClr val="bg1"/>
                    </a:solidFill>
                  </a:tcPr>
                </a:tc>
                <a:extLst>
                  <a:ext uri="{0D108BD9-81ED-4DB2-BD59-A6C34878D82A}">
                    <a16:rowId xmlns:a16="http://schemas.microsoft.com/office/drawing/2014/main" val="2198210289"/>
                  </a:ext>
                </a:extLst>
              </a:tr>
            </a:tbl>
          </a:graphicData>
        </a:graphic>
      </p:graphicFrame>
    </p:spTree>
    <p:extLst>
      <p:ext uri="{BB962C8B-B14F-4D97-AF65-F5344CB8AC3E}">
        <p14:creationId xmlns:p14="http://schemas.microsoft.com/office/powerpoint/2010/main" val="4143845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Graph on document with pen">
            <a:extLst>
              <a:ext uri="{FF2B5EF4-FFF2-40B4-BE49-F238E27FC236}">
                <a16:creationId xmlns:a16="http://schemas.microsoft.com/office/drawing/2014/main" id="{9103903A-9212-BAE0-7AEF-592742EBFCAF}"/>
              </a:ext>
            </a:extLst>
          </p:cNvPr>
          <p:cNvPicPr>
            <a:picLocks noChangeAspect="1"/>
          </p:cNvPicPr>
          <p:nvPr/>
        </p:nvPicPr>
        <p:blipFill rotWithShape="1">
          <a:blip r:embed="rId2">
            <a:alphaModFix amt="35000"/>
          </a:blip>
          <a:srcRect t="983" r="-2" b="14619"/>
          <a:stretch/>
        </p:blipFill>
        <p:spPr>
          <a:xfrm>
            <a:off x="20" y="1"/>
            <a:ext cx="12191980" cy="6857999"/>
          </a:xfrm>
          <a:prstGeom prst="rect">
            <a:avLst/>
          </a:prstGeom>
        </p:spPr>
      </p:pic>
      <p:sp>
        <p:nvSpPr>
          <p:cNvPr id="2" name="Title 1">
            <a:extLst>
              <a:ext uri="{FF2B5EF4-FFF2-40B4-BE49-F238E27FC236}">
                <a16:creationId xmlns:a16="http://schemas.microsoft.com/office/drawing/2014/main" id="{4EF519A1-D2CF-5A1D-E52A-9C31FE610844}"/>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cs typeface="Calibri Light"/>
              </a:rPr>
              <a:t>DATA PREPARATION</a:t>
            </a:r>
            <a:endParaRPr lang="en-US" sz="8000">
              <a:ln w="22225">
                <a:solidFill>
                  <a:srgbClr val="FFFFFF"/>
                </a:solidFill>
              </a:ln>
              <a:noFill/>
            </a:endParaRPr>
          </a:p>
        </p:txBody>
      </p:sp>
      <p:cxnSp>
        <p:nvCxnSpPr>
          <p:cNvPr id="29" name="Straight Connector 28">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44573E-7E0F-401D-A1C5-5F279C82E019}"/>
              </a:ext>
            </a:extLst>
          </p:cNvPr>
          <p:cNvSpPr>
            <a:spLocks noGrp="1"/>
          </p:cNvSpPr>
          <p:nvPr>
            <p:ph idx="1"/>
          </p:nvPr>
        </p:nvSpPr>
        <p:spPr>
          <a:xfrm>
            <a:off x="7534641" y="1065862"/>
            <a:ext cx="3860002" cy="4726276"/>
          </a:xfrm>
        </p:spPr>
        <p:txBody>
          <a:bodyPr vert="horz" lIns="91440" tIns="45720" rIns="91440" bIns="45720" rtlCol="0" anchor="ctr">
            <a:normAutofit/>
          </a:bodyPr>
          <a:lstStyle/>
          <a:p>
            <a:r>
              <a:rPr lang="en-US" sz="2000" dirty="0">
                <a:solidFill>
                  <a:srgbClr val="FFFFFF"/>
                </a:solidFill>
                <a:cs typeface="Calibri"/>
              </a:rPr>
              <a:t>No missing values</a:t>
            </a:r>
          </a:p>
          <a:p>
            <a:r>
              <a:rPr lang="en-US" sz="2000" dirty="0">
                <a:solidFill>
                  <a:srgbClr val="FFFFFF"/>
                </a:solidFill>
                <a:cs typeface="Calibri"/>
              </a:rPr>
              <a:t>The five most important variables according to variable worth are interest rate, inq_last_6_months, credit Policy , Fico, and </a:t>
            </a:r>
            <a:r>
              <a:rPr lang="en-US" sz="2000" dirty="0" err="1">
                <a:solidFill>
                  <a:srgbClr val="FFFFFF"/>
                </a:solidFill>
                <a:cs typeface="Calibri"/>
              </a:rPr>
              <a:t>revol_util</a:t>
            </a:r>
            <a:r>
              <a:rPr lang="en-US" sz="2000" dirty="0">
                <a:solidFill>
                  <a:srgbClr val="FFFFFF"/>
                </a:solidFill>
                <a:cs typeface="Calibri"/>
              </a:rPr>
              <a:t>.</a:t>
            </a:r>
          </a:p>
          <a:p>
            <a:r>
              <a:rPr lang="en-US" sz="2000" dirty="0">
                <a:solidFill>
                  <a:srgbClr val="FFFFFF"/>
                </a:solidFill>
                <a:cs typeface="Calibri"/>
              </a:rPr>
              <a:t>Skewness- </a:t>
            </a:r>
            <a:r>
              <a:rPr lang="en-US" sz="2000" dirty="0" err="1">
                <a:solidFill>
                  <a:srgbClr val="FFFFFF"/>
                </a:solidFill>
                <a:cs typeface="Calibri"/>
              </a:rPr>
              <a:t>Revol_bal</a:t>
            </a:r>
            <a:r>
              <a:rPr lang="en-US" sz="2000" dirty="0">
                <a:solidFill>
                  <a:srgbClr val="FFFFFF"/>
                </a:solidFill>
                <a:cs typeface="Calibri"/>
              </a:rPr>
              <a:t> is positively skewed with a skew statistic of 11.16106.</a:t>
            </a:r>
          </a:p>
          <a:p>
            <a:r>
              <a:rPr lang="en-US" sz="2000" dirty="0">
                <a:solidFill>
                  <a:srgbClr val="FFFFFF"/>
                </a:solidFill>
                <a:ea typeface="+mn-lt"/>
                <a:cs typeface="+mn-lt"/>
              </a:rPr>
              <a:t>The skew statistics of the other variables, such as installment, </a:t>
            </a:r>
            <a:r>
              <a:rPr lang="en-US" sz="2000" dirty="0" err="1">
                <a:solidFill>
                  <a:srgbClr val="FFFFFF"/>
                </a:solidFill>
                <a:ea typeface="+mn-lt"/>
                <a:cs typeface="+mn-lt"/>
              </a:rPr>
              <a:t>int_rate</a:t>
            </a:r>
            <a:r>
              <a:rPr lang="en-US" sz="2000" dirty="0">
                <a:solidFill>
                  <a:srgbClr val="FFFFFF"/>
                </a:solidFill>
                <a:ea typeface="+mn-lt"/>
                <a:cs typeface="+mn-lt"/>
              </a:rPr>
              <a:t>, and </a:t>
            </a:r>
            <a:r>
              <a:rPr lang="en-US" sz="2000" dirty="0" err="1">
                <a:solidFill>
                  <a:srgbClr val="FFFFFF"/>
                </a:solidFill>
                <a:ea typeface="+mn-lt"/>
                <a:cs typeface="+mn-lt"/>
              </a:rPr>
              <a:t>dti</a:t>
            </a:r>
            <a:r>
              <a:rPr lang="en-US" sz="2000" dirty="0">
                <a:solidFill>
                  <a:srgbClr val="FFFFFF"/>
                </a:solidFill>
                <a:ea typeface="+mn-lt"/>
                <a:cs typeface="+mn-lt"/>
              </a:rPr>
              <a:t>, are closer to 0, suggesting a more symmetrical distribution.</a:t>
            </a:r>
            <a:endParaRPr lang="en-US" sz="2000" dirty="0">
              <a:solidFill>
                <a:srgbClr val="FFFFFF"/>
              </a:solidFill>
              <a:cs typeface="Calibri"/>
            </a:endParaRPr>
          </a:p>
        </p:txBody>
      </p:sp>
    </p:spTree>
    <p:extLst>
      <p:ext uri="{BB962C8B-B14F-4D97-AF65-F5344CB8AC3E}">
        <p14:creationId xmlns:p14="http://schemas.microsoft.com/office/powerpoint/2010/main" val="26044776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926BF-84B7-BDEC-1FDF-C078551FBF0E}"/>
              </a:ext>
            </a:extLst>
          </p:cNvPr>
          <p:cNvSpPr>
            <a:spLocks noGrp="1"/>
          </p:cNvSpPr>
          <p:nvPr>
            <p:ph type="title"/>
          </p:nvPr>
        </p:nvSpPr>
        <p:spPr>
          <a:xfrm>
            <a:off x="793662" y="386930"/>
            <a:ext cx="10066122" cy="1298448"/>
          </a:xfrm>
        </p:spPr>
        <p:txBody>
          <a:bodyPr anchor="b">
            <a:normAutofit/>
          </a:bodyPr>
          <a:lstStyle/>
          <a:p>
            <a:r>
              <a:rPr lang="en-US" sz="4800">
                <a:cs typeface="Calibri Light"/>
              </a:rPr>
              <a:t>Model Comparison</a:t>
            </a:r>
            <a:endParaRPr lang="en-US" sz="4800"/>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40A6E4-E0EA-8CFA-79EC-08105AA93F41}"/>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1700">
                <a:latin typeface="Times New Roman"/>
                <a:cs typeface="Calibri"/>
              </a:rPr>
              <a:t>Target variable "not fully paid" was analyzed to predict its influencing factors.</a:t>
            </a:r>
          </a:p>
          <a:p>
            <a:r>
              <a:rPr lang="en-US" sz="1700">
                <a:latin typeface="Times New Roman"/>
                <a:cs typeface="Calibri"/>
              </a:rPr>
              <a:t>5 Different models were used which includes: Decision Tree, Regression, Stepwise Regression, Forward Regression, Backward Regression and Neural Network using 60 for Training and 40 for Validation.</a:t>
            </a:r>
          </a:p>
          <a:p>
            <a:r>
              <a:rPr lang="en-US" sz="1700">
                <a:latin typeface="Times New Roman"/>
                <a:cs typeface="Calibri"/>
              </a:rPr>
              <a:t>The Regression model was found to be the best based on its low misclassification rate and low Root Average Squared Error.</a:t>
            </a:r>
          </a:p>
          <a:p>
            <a:r>
              <a:rPr lang="en-US" sz="1700">
                <a:latin typeface="Times New Roman"/>
                <a:cs typeface="Calibri"/>
              </a:rPr>
              <a:t>No overfitting was also observed in the results.</a:t>
            </a:r>
          </a:p>
          <a:p>
            <a:endParaRPr lang="en-US" sz="1700">
              <a:latin typeface="Times New Roman"/>
              <a:cs typeface="Calibri"/>
            </a:endParaRPr>
          </a:p>
          <a:p>
            <a:endParaRPr lang="en-US" sz="1700">
              <a:latin typeface="Times New Roman"/>
              <a:cs typeface="Calibri"/>
            </a:endParaRPr>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1D3E5215-2DEF-66C4-EB52-2B0BDB72F8A1}"/>
              </a:ext>
            </a:extLst>
          </p:cNvPr>
          <p:cNvGraphicFramePr>
            <a:graphicFrameLocks noGrp="1"/>
          </p:cNvGraphicFramePr>
          <p:nvPr>
            <p:extLst>
              <p:ext uri="{D42A27DB-BD31-4B8C-83A1-F6EECF244321}">
                <p14:modId xmlns:p14="http://schemas.microsoft.com/office/powerpoint/2010/main" val="607001390"/>
              </p:ext>
            </p:extLst>
          </p:nvPr>
        </p:nvGraphicFramePr>
        <p:xfrm>
          <a:off x="5911532" y="2708986"/>
          <a:ext cx="5150277" cy="3264784"/>
        </p:xfrm>
        <a:graphic>
          <a:graphicData uri="http://schemas.openxmlformats.org/drawingml/2006/table">
            <a:tbl>
              <a:tblPr firstRow="1" bandRow="1">
                <a:tableStyleId>{5C22544A-7EE6-4342-B048-85BDC9FD1C3A}</a:tableStyleId>
              </a:tblPr>
              <a:tblGrid>
                <a:gridCol w="3302034">
                  <a:extLst>
                    <a:ext uri="{9D8B030D-6E8A-4147-A177-3AD203B41FA5}">
                      <a16:colId xmlns:a16="http://schemas.microsoft.com/office/drawing/2014/main" val="1422205099"/>
                    </a:ext>
                  </a:extLst>
                </a:gridCol>
                <a:gridCol w="1848243">
                  <a:extLst>
                    <a:ext uri="{9D8B030D-6E8A-4147-A177-3AD203B41FA5}">
                      <a16:colId xmlns:a16="http://schemas.microsoft.com/office/drawing/2014/main" val="2940826696"/>
                    </a:ext>
                  </a:extLst>
                </a:gridCol>
              </a:tblGrid>
              <a:tr h="408098">
                <a:tc>
                  <a:txBody>
                    <a:bodyPr/>
                    <a:lstStyle/>
                    <a:p>
                      <a:pPr algn="ctr"/>
                      <a:r>
                        <a:rPr lang="en-US" sz="1800"/>
                        <a:t>Variable</a:t>
                      </a:r>
                    </a:p>
                  </a:txBody>
                  <a:tcPr marL="92750" marR="92750" marT="46375" marB="46375"/>
                </a:tc>
                <a:tc>
                  <a:txBody>
                    <a:bodyPr/>
                    <a:lstStyle/>
                    <a:p>
                      <a:pPr algn="ctr"/>
                      <a:r>
                        <a:rPr lang="en-US" sz="1800"/>
                        <a:t>Estimate</a:t>
                      </a:r>
                    </a:p>
                  </a:txBody>
                  <a:tcPr marL="92750" marR="92750" marT="46375" marB="46375"/>
                </a:tc>
                <a:extLst>
                  <a:ext uri="{0D108BD9-81ED-4DB2-BD59-A6C34878D82A}">
                    <a16:rowId xmlns:a16="http://schemas.microsoft.com/office/drawing/2014/main" val="137671459"/>
                  </a:ext>
                </a:extLst>
              </a:tr>
              <a:tr h="408098">
                <a:tc>
                  <a:txBody>
                    <a:bodyPr/>
                    <a:lstStyle/>
                    <a:p>
                      <a:r>
                        <a:rPr lang="en-US" sz="1800"/>
                        <a:t>Intercept</a:t>
                      </a:r>
                    </a:p>
                  </a:txBody>
                  <a:tcPr marL="92750" marR="92750" marT="46375" marB="46375"/>
                </a:tc>
                <a:tc>
                  <a:txBody>
                    <a:bodyPr/>
                    <a:lstStyle/>
                    <a:p>
                      <a:r>
                        <a:rPr lang="en-US" sz="1800"/>
                        <a:t>2.0698</a:t>
                      </a:r>
                    </a:p>
                  </a:txBody>
                  <a:tcPr marL="92750" marR="92750" marT="46375" marB="46375"/>
                </a:tc>
                <a:extLst>
                  <a:ext uri="{0D108BD9-81ED-4DB2-BD59-A6C34878D82A}">
                    <a16:rowId xmlns:a16="http://schemas.microsoft.com/office/drawing/2014/main" val="1610034425"/>
                  </a:ext>
                </a:extLst>
              </a:tr>
              <a:tr h="408098">
                <a:tc>
                  <a:txBody>
                    <a:bodyPr/>
                    <a:lstStyle/>
                    <a:p>
                      <a:r>
                        <a:rPr lang="en-US" sz="1800"/>
                        <a:t>Credit Policy</a:t>
                      </a:r>
                    </a:p>
                  </a:txBody>
                  <a:tcPr marL="92750" marR="92750" marT="46375" marB="46375"/>
                </a:tc>
                <a:tc>
                  <a:txBody>
                    <a:bodyPr/>
                    <a:lstStyle/>
                    <a:p>
                      <a:r>
                        <a:rPr lang="en-US" sz="1800"/>
                        <a:t>0.1578</a:t>
                      </a:r>
                    </a:p>
                  </a:txBody>
                  <a:tcPr marL="92750" marR="92750" marT="46375" marB="46375"/>
                </a:tc>
                <a:extLst>
                  <a:ext uri="{0D108BD9-81ED-4DB2-BD59-A6C34878D82A}">
                    <a16:rowId xmlns:a16="http://schemas.microsoft.com/office/drawing/2014/main" val="3960433772"/>
                  </a:ext>
                </a:extLst>
              </a:tr>
              <a:tr h="408098">
                <a:tc>
                  <a:txBody>
                    <a:bodyPr/>
                    <a:lstStyle/>
                    <a:p>
                      <a:r>
                        <a:rPr lang="en-US" sz="1800" err="1"/>
                        <a:t>Days_with_cr_line</a:t>
                      </a:r>
                    </a:p>
                  </a:txBody>
                  <a:tcPr marL="92750" marR="92750" marT="46375" marB="46375"/>
                </a:tc>
                <a:tc>
                  <a:txBody>
                    <a:bodyPr/>
                    <a:lstStyle/>
                    <a:p>
                      <a:r>
                        <a:rPr lang="en-US" sz="1800"/>
                        <a:t>3.46</a:t>
                      </a:r>
                    </a:p>
                  </a:txBody>
                  <a:tcPr marL="92750" marR="92750" marT="46375" marB="46375"/>
                </a:tc>
                <a:extLst>
                  <a:ext uri="{0D108BD9-81ED-4DB2-BD59-A6C34878D82A}">
                    <a16:rowId xmlns:a16="http://schemas.microsoft.com/office/drawing/2014/main" val="1980981156"/>
                  </a:ext>
                </a:extLst>
              </a:tr>
              <a:tr h="408098">
                <a:tc>
                  <a:txBody>
                    <a:bodyPr/>
                    <a:lstStyle/>
                    <a:p>
                      <a:r>
                        <a:rPr lang="en-US" sz="1800"/>
                        <a:t>Deling_2yrs</a:t>
                      </a:r>
                    </a:p>
                  </a:txBody>
                  <a:tcPr marL="92750" marR="92750" marT="46375" marB="46375"/>
                </a:tc>
                <a:tc>
                  <a:txBody>
                    <a:bodyPr/>
                    <a:lstStyle/>
                    <a:p>
                      <a:r>
                        <a:rPr lang="en-US" sz="1800"/>
                        <a:t>3.0271</a:t>
                      </a:r>
                    </a:p>
                  </a:txBody>
                  <a:tcPr marL="92750" marR="92750" marT="46375" marB="46375"/>
                </a:tc>
                <a:extLst>
                  <a:ext uri="{0D108BD9-81ED-4DB2-BD59-A6C34878D82A}">
                    <a16:rowId xmlns:a16="http://schemas.microsoft.com/office/drawing/2014/main" val="1657982185"/>
                  </a:ext>
                </a:extLst>
              </a:tr>
              <a:tr h="408098">
                <a:tc>
                  <a:txBody>
                    <a:bodyPr/>
                    <a:lstStyle/>
                    <a:p>
                      <a:r>
                        <a:rPr lang="en-US" sz="1800" err="1"/>
                        <a:t>Dti</a:t>
                      </a:r>
                    </a:p>
                  </a:txBody>
                  <a:tcPr marL="92750" marR="92750" marT="46375" marB="46375"/>
                </a:tc>
                <a:tc>
                  <a:txBody>
                    <a:bodyPr/>
                    <a:lstStyle/>
                    <a:p>
                      <a:r>
                        <a:rPr lang="en-US" sz="1800"/>
                        <a:t>-0.00249</a:t>
                      </a:r>
                    </a:p>
                  </a:txBody>
                  <a:tcPr marL="92750" marR="92750" marT="46375" marB="46375">
                    <a:solidFill>
                      <a:srgbClr val="C4123E"/>
                    </a:solidFill>
                  </a:tcPr>
                </a:tc>
                <a:extLst>
                  <a:ext uri="{0D108BD9-81ED-4DB2-BD59-A6C34878D82A}">
                    <a16:rowId xmlns:a16="http://schemas.microsoft.com/office/drawing/2014/main" val="3036517110"/>
                  </a:ext>
                </a:extLst>
              </a:tr>
              <a:tr h="408098">
                <a:tc>
                  <a:txBody>
                    <a:bodyPr/>
                    <a:lstStyle/>
                    <a:p>
                      <a:r>
                        <a:rPr lang="en-US" sz="1800"/>
                        <a:t>Fico</a:t>
                      </a:r>
                    </a:p>
                  </a:txBody>
                  <a:tcPr marL="92750" marR="92750" marT="46375" marB="46375"/>
                </a:tc>
                <a:tc>
                  <a:txBody>
                    <a:bodyPr/>
                    <a:lstStyle/>
                    <a:p>
                      <a:r>
                        <a:rPr lang="en-US" sz="1800"/>
                        <a:t>-0.00782</a:t>
                      </a:r>
                    </a:p>
                  </a:txBody>
                  <a:tcPr marL="92750" marR="92750" marT="46375" marB="46375">
                    <a:solidFill>
                      <a:srgbClr val="C4123E"/>
                    </a:solidFill>
                  </a:tcPr>
                </a:tc>
                <a:extLst>
                  <a:ext uri="{0D108BD9-81ED-4DB2-BD59-A6C34878D82A}">
                    <a16:rowId xmlns:a16="http://schemas.microsoft.com/office/drawing/2014/main" val="1243956078"/>
                  </a:ext>
                </a:extLst>
              </a:tr>
              <a:tr h="408098">
                <a:tc>
                  <a:txBody>
                    <a:bodyPr/>
                    <a:lstStyle/>
                    <a:p>
                      <a:r>
                        <a:rPr lang="en-US" sz="1800"/>
                        <a:t>Ing_last_6mnths</a:t>
                      </a:r>
                    </a:p>
                  </a:txBody>
                  <a:tcPr marL="92750" marR="92750" marT="46375" marB="46375"/>
                </a:tc>
                <a:tc>
                  <a:txBody>
                    <a:bodyPr/>
                    <a:lstStyle/>
                    <a:p>
                      <a:r>
                        <a:rPr lang="en-US" sz="1800"/>
                        <a:t>0.0794</a:t>
                      </a:r>
                    </a:p>
                  </a:txBody>
                  <a:tcPr marL="92750" marR="92750" marT="46375" marB="46375"/>
                </a:tc>
                <a:extLst>
                  <a:ext uri="{0D108BD9-81ED-4DB2-BD59-A6C34878D82A}">
                    <a16:rowId xmlns:a16="http://schemas.microsoft.com/office/drawing/2014/main" val="1319750302"/>
                  </a:ext>
                </a:extLst>
              </a:tr>
            </a:tbl>
          </a:graphicData>
        </a:graphic>
      </p:graphicFrame>
    </p:spTree>
    <p:extLst>
      <p:ext uri="{BB962C8B-B14F-4D97-AF65-F5344CB8AC3E}">
        <p14:creationId xmlns:p14="http://schemas.microsoft.com/office/powerpoint/2010/main" val="3832626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3C5AB-DE4C-E7CB-D230-8AAFDAF27E28}"/>
              </a:ext>
            </a:extLst>
          </p:cNvPr>
          <p:cNvSpPr>
            <a:spLocks noGrp="1"/>
          </p:cNvSpPr>
          <p:nvPr>
            <p:ph type="title"/>
          </p:nvPr>
        </p:nvSpPr>
        <p:spPr>
          <a:xfrm>
            <a:off x="841248" y="256032"/>
            <a:ext cx="10506456" cy="1014984"/>
          </a:xfrm>
        </p:spPr>
        <p:txBody>
          <a:bodyPr anchor="b">
            <a:normAutofit/>
          </a:bodyPr>
          <a:lstStyle/>
          <a:p>
            <a:r>
              <a:rPr lang="en-US" dirty="0">
                <a:cs typeface="Calibri Light"/>
              </a:rPr>
              <a:t>Conclusion &amp; Recommendations</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1D8A9F8-D50B-3C56-BD62-95A16D5A33E4}"/>
              </a:ext>
            </a:extLst>
          </p:cNvPr>
          <p:cNvGraphicFramePr>
            <a:graphicFrameLocks noGrp="1"/>
          </p:cNvGraphicFramePr>
          <p:nvPr>
            <p:ph idx="1"/>
            <p:extLst>
              <p:ext uri="{D42A27DB-BD31-4B8C-83A1-F6EECF244321}">
                <p14:modId xmlns:p14="http://schemas.microsoft.com/office/powerpoint/2010/main" val="232055319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149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8422B-53EC-B053-A7DE-4CB81FC9E112}"/>
              </a:ext>
            </a:extLst>
          </p:cNvPr>
          <p:cNvSpPr>
            <a:spLocks noGrp="1"/>
          </p:cNvSpPr>
          <p:nvPr>
            <p:ph type="title"/>
          </p:nvPr>
        </p:nvSpPr>
        <p:spPr>
          <a:xfrm>
            <a:off x="5297762" y="329184"/>
            <a:ext cx="6251110" cy="1783080"/>
          </a:xfrm>
        </p:spPr>
        <p:txBody>
          <a:bodyPr anchor="b">
            <a:normAutofit/>
          </a:bodyPr>
          <a:lstStyle/>
          <a:p>
            <a:r>
              <a:rPr lang="en-US" sz="5400">
                <a:cs typeface="Calibri Light"/>
              </a:rPr>
              <a:t>Limitations</a:t>
            </a:r>
            <a:endParaRPr lang="en-US" sz="5400"/>
          </a:p>
        </p:txBody>
      </p:sp>
      <p:pic>
        <p:nvPicPr>
          <p:cNvPr id="5" name="Picture 4" descr="Exclamation mark on a yellow background">
            <a:extLst>
              <a:ext uri="{FF2B5EF4-FFF2-40B4-BE49-F238E27FC236}">
                <a16:creationId xmlns:a16="http://schemas.microsoft.com/office/drawing/2014/main" id="{C31A3C5B-B2E5-14BC-1DEB-324678BF858D}"/>
              </a:ext>
            </a:extLst>
          </p:cNvPr>
          <p:cNvPicPr>
            <a:picLocks noChangeAspect="1"/>
          </p:cNvPicPr>
          <p:nvPr/>
        </p:nvPicPr>
        <p:blipFill rotWithShape="1">
          <a:blip r:embed="rId2"/>
          <a:srcRect l="31068" r="18000"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142E85-2256-6C97-1771-75BBE1B3C66E}"/>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a:ea typeface="+mn-lt"/>
                <a:cs typeface="+mn-lt"/>
              </a:rPr>
              <a:t>Since the data only goes as far back as 2010, it does not account for more recent economic situations and underwriting methods.</a:t>
            </a:r>
          </a:p>
          <a:p>
            <a:r>
              <a:rPr lang="en-US" sz="2200">
                <a:ea typeface="+mn-lt"/>
                <a:cs typeface="+mn-lt"/>
              </a:rPr>
              <a:t>If loans are not followed through to the end of the payback period, the delinquency or default status might not be updated completely.</a:t>
            </a:r>
            <a:endParaRPr lang="en-US" sz="2200">
              <a:cs typeface="Calibri"/>
            </a:endParaRPr>
          </a:p>
          <a:p>
            <a:r>
              <a:rPr lang="en-US" sz="2200">
                <a:ea typeface="+mn-lt"/>
                <a:cs typeface="+mn-lt"/>
              </a:rPr>
              <a:t>Application data that is self-reported may contain biases, mistakes, or unverifiable falsifications.</a:t>
            </a:r>
            <a:endParaRPr lang="en-US" sz="2200">
              <a:cs typeface="Calibri"/>
            </a:endParaRPr>
          </a:p>
          <a:p>
            <a:endParaRPr lang="en-US" sz="2200">
              <a:cs typeface="Calibri"/>
            </a:endParaRPr>
          </a:p>
          <a:p>
            <a:endParaRPr lang="en-US" sz="2200">
              <a:cs typeface="Calibri"/>
            </a:endParaRPr>
          </a:p>
        </p:txBody>
      </p:sp>
    </p:spTree>
    <p:extLst>
      <p:ext uri="{BB962C8B-B14F-4D97-AF65-F5344CB8AC3E}">
        <p14:creationId xmlns:p14="http://schemas.microsoft.com/office/powerpoint/2010/main" val="99023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grey text on a white background&#10;&#10;Description automatically generated">
            <a:extLst>
              <a:ext uri="{FF2B5EF4-FFF2-40B4-BE49-F238E27FC236}">
                <a16:creationId xmlns:a16="http://schemas.microsoft.com/office/drawing/2014/main" id="{4CF74714-FE5D-C6AF-63F8-9CA92CAB77A7}"/>
              </a:ext>
            </a:extLst>
          </p:cNvPr>
          <p:cNvPicPr>
            <a:picLocks noChangeAspect="1"/>
          </p:cNvPicPr>
          <p:nvPr/>
        </p:nvPicPr>
        <p:blipFill>
          <a:blip r:embed="rId2"/>
          <a:stretch>
            <a:fillRect/>
          </a:stretch>
        </p:blipFill>
        <p:spPr>
          <a:xfrm>
            <a:off x="228600" y="956310"/>
            <a:ext cx="11658600" cy="3497579"/>
          </a:xfrm>
          <a:prstGeom prst="rect">
            <a:avLst/>
          </a:prstGeom>
        </p:spPr>
      </p:pic>
    </p:spTree>
    <p:extLst>
      <p:ext uri="{BB962C8B-B14F-4D97-AF65-F5344CB8AC3E}">
        <p14:creationId xmlns:p14="http://schemas.microsoft.com/office/powerpoint/2010/main" val="286934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4CAB-DDF4-219D-C6F2-81E414D6C1C1}"/>
              </a:ext>
            </a:extLst>
          </p:cNvPr>
          <p:cNvSpPr>
            <a:spLocks noGrp="1"/>
          </p:cNvSpPr>
          <p:nvPr>
            <p:ph type="title"/>
          </p:nvPr>
        </p:nvSpPr>
        <p:spPr>
          <a:xfrm>
            <a:off x="185057" y="162962"/>
            <a:ext cx="9178213" cy="983441"/>
          </a:xfrm>
        </p:spPr>
        <p:txBody>
          <a:bodyPr>
            <a:normAutofit/>
          </a:bodyPr>
          <a:lstStyle/>
          <a:p>
            <a:r>
              <a:rPr lang="en-US" sz="2800" dirty="0">
                <a:latin typeface="Times New Roman"/>
                <a:cs typeface="Calibri Light"/>
              </a:rPr>
              <a:t>Appendix</a:t>
            </a:r>
            <a:br>
              <a:rPr lang="en-US" sz="2800" dirty="0">
                <a:latin typeface="Times New Roman"/>
                <a:cs typeface="Calibri Light"/>
              </a:rPr>
            </a:br>
            <a:r>
              <a:rPr lang="en-US" sz="2800" dirty="0">
                <a:latin typeface="Times New Roman"/>
                <a:cs typeface="Calibri Light"/>
              </a:rPr>
              <a:t>Dataset Link:</a:t>
            </a:r>
          </a:p>
        </p:txBody>
      </p:sp>
      <p:sp>
        <p:nvSpPr>
          <p:cNvPr id="3" name="Content Placeholder 2">
            <a:extLst>
              <a:ext uri="{FF2B5EF4-FFF2-40B4-BE49-F238E27FC236}">
                <a16:creationId xmlns:a16="http://schemas.microsoft.com/office/drawing/2014/main" id="{599542CB-32EA-4BDA-DBFF-3E1C3AD4B799}"/>
              </a:ext>
            </a:extLst>
          </p:cNvPr>
          <p:cNvSpPr>
            <a:spLocks noGrp="1"/>
          </p:cNvSpPr>
          <p:nvPr>
            <p:ph idx="1"/>
          </p:nvPr>
        </p:nvSpPr>
        <p:spPr>
          <a:xfrm>
            <a:off x="838200" y="1094728"/>
            <a:ext cx="10297886" cy="5082235"/>
          </a:xfrm>
        </p:spPr>
        <p:txBody>
          <a:bodyPr vert="horz" lIns="91440" tIns="45720" rIns="91440" bIns="45720" rtlCol="0" anchor="t">
            <a:normAutofit/>
          </a:bodyPr>
          <a:lstStyle/>
          <a:p>
            <a:r>
              <a:rPr lang="en-US" dirty="0">
                <a:ea typeface="+mn-lt"/>
                <a:cs typeface="+mn-lt"/>
                <a:hlinkClick r:id="rId2"/>
              </a:rPr>
              <a:t>https://www.kaggle.com/datasets/itssuru/loan-data/data</a:t>
            </a:r>
          </a:p>
          <a:p>
            <a:endParaRPr lang="en-US" dirty="0">
              <a:cs typeface="Calibri"/>
            </a:endParaRPr>
          </a:p>
        </p:txBody>
      </p:sp>
      <p:pic>
        <p:nvPicPr>
          <p:cNvPr id="4" name="Picture 3" descr="A screenshot of a computer&#10;&#10;Description automatically generated">
            <a:extLst>
              <a:ext uri="{FF2B5EF4-FFF2-40B4-BE49-F238E27FC236}">
                <a16:creationId xmlns:a16="http://schemas.microsoft.com/office/drawing/2014/main" id="{FD6B1DBF-3EF1-C510-12A3-EC5DCD7047A7}"/>
              </a:ext>
            </a:extLst>
          </p:cNvPr>
          <p:cNvPicPr>
            <a:picLocks noChangeAspect="1"/>
          </p:cNvPicPr>
          <p:nvPr/>
        </p:nvPicPr>
        <p:blipFill>
          <a:blip r:embed="rId3"/>
          <a:stretch>
            <a:fillRect/>
          </a:stretch>
        </p:blipFill>
        <p:spPr>
          <a:xfrm>
            <a:off x="457649" y="1550864"/>
            <a:ext cx="9429577" cy="4811529"/>
          </a:xfrm>
          <a:prstGeom prst="rect">
            <a:avLst/>
          </a:prstGeom>
        </p:spPr>
      </p:pic>
      <p:sp>
        <p:nvSpPr>
          <p:cNvPr id="5" name="TextBox 4">
            <a:extLst>
              <a:ext uri="{FF2B5EF4-FFF2-40B4-BE49-F238E27FC236}">
                <a16:creationId xmlns:a16="http://schemas.microsoft.com/office/drawing/2014/main" id="{DAC7D0BA-34F5-AF83-025F-4C90CDFFC35B}"/>
              </a:ext>
            </a:extLst>
          </p:cNvPr>
          <p:cNvSpPr txBox="1"/>
          <p:nvPr/>
        </p:nvSpPr>
        <p:spPr>
          <a:xfrm>
            <a:off x="715347" y="6368143"/>
            <a:ext cx="41054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Figure 1: Showing Variable Description</a:t>
            </a:r>
            <a:endParaRPr lang="en-US" dirty="0"/>
          </a:p>
        </p:txBody>
      </p:sp>
    </p:spTree>
    <p:extLst>
      <p:ext uri="{BB962C8B-B14F-4D97-AF65-F5344CB8AC3E}">
        <p14:creationId xmlns:p14="http://schemas.microsoft.com/office/powerpoint/2010/main" val="42634062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ANALYTICAL STORYTELLING: LENDING CLUB LOAN DATA</vt:lpstr>
      <vt:lpstr>BUSINESS UNDERSTANDING</vt:lpstr>
      <vt:lpstr>DATA UNDERSTANDING</vt:lpstr>
      <vt:lpstr>DATA PREPARATION</vt:lpstr>
      <vt:lpstr>Model Comparison</vt:lpstr>
      <vt:lpstr>Conclusion &amp; Recommendations</vt:lpstr>
      <vt:lpstr>Limitations</vt:lpstr>
      <vt:lpstr>PowerPoint Presentation</vt:lpstr>
      <vt:lpstr>Appendix Dataset Link:</vt:lpstr>
      <vt:lpstr>Stat Explore</vt:lpstr>
      <vt:lpstr>Interval Variables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625</cp:revision>
  <dcterms:created xsi:type="dcterms:W3CDTF">2023-11-08T13:16:21Z</dcterms:created>
  <dcterms:modified xsi:type="dcterms:W3CDTF">2023-11-08T19:32:20Z</dcterms:modified>
</cp:coreProperties>
</file>